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4" r:id="rId4"/>
    <p:sldId id="272" r:id="rId5"/>
    <p:sldId id="273" r:id="rId6"/>
    <p:sldId id="275" r:id="rId7"/>
    <p:sldId id="276" r:id="rId8"/>
    <p:sldId id="257" r:id="rId9"/>
    <p:sldId id="277" r:id="rId10"/>
    <p:sldId id="278" r:id="rId11"/>
    <p:sldId id="279" r:id="rId12"/>
    <p:sldId id="280" r:id="rId13"/>
    <p:sldId id="281" r:id="rId14"/>
    <p:sldId id="283" r:id="rId15"/>
    <p:sldId id="258" r:id="rId16"/>
    <p:sldId id="284" r:id="rId17"/>
    <p:sldId id="282" r:id="rId18"/>
    <p:sldId id="285" r:id="rId19"/>
    <p:sldId id="287" r:id="rId20"/>
    <p:sldId id="289" r:id="rId21"/>
    <p:sldId id="259" r:id="rId22"/>
    <p:sldId id="296" r:id="rId23"/>
    <p:sldId id="297" r:id="rId24"/>
    <p:sldId id="298" r:id="rId25"/>
    <p:sldId id="290" r:id="rId26"/>
    <p:sldId id="291" r:id="rId27"/>
    <p:sldId id="288" r:id="rId28"/>
    <p:sldId id="294" r:id="rId29"/>
    <p:sldId id="295" r:id="rId30"/>
    <p:sldId id="293" r:id="rId31"/>
    <p:sldId id="292" r:id="rId32"/>
    <p:sldId id="260" r:id="rId33"/>
    <p:sldId id="304" r:id="rId34"/>
    <p:sldId id="308" r:id="rId35"/>
    <p:sldId id="307" r:id="rId36"/>
    <p:sldId id="303" r:id="rId37"/>
    <p:sldId id="310" r:id="rId38"/>
    <p:sldId id="315" r:id="rId39"/>
    <p:sldId id="311" r:id="rId40"/>
    <p:sldId id="312" r:id="rId41"/>
    <p:sldId id="313" r:id="rId42"/>
    <p:sldId id="316" r:id="rId43"/>
    <p:sldId id="314" r:id="rId44"/>
    <p:sldId id="318" r:id="rId45"/>
    <p:sldId id="317" r:id="rId46"/>
    <p:sldId id="319" r:id="rId47"/>
    <p:sldId id="306" r:id="rId48"/>
    <p:sldId id="305" r:id="rId49"/>
    <p:sldId id="261" r:id="rId50"/>
    <p:sldId id="321" r:id="rId51"/>
    <p:sldId id="325" r:id="rId52"/>
    <p:sldId id="326" r:id="rId53"/>
    <p:sldId id="328" r:id="rId54"/>
    <p:sldId id="323" r:id="rId55"/>
    <p:sldId id="324" r:id="rId56"/>
    <p:sldId id="327" r:id="rId57"/>
    <p:sldId id="309" r:id="rId58"/>
    <p:sldId id="320" r:id="rId59"/>
    <p:sldId id="330" r:id="rId60"/>
    <p:sldId id="329" r:id="rId61"/>
    <p:sldId id="331" r:id="rId62"/>
    <p:sldId id="262" r:id="rId63"/>
    <p:sldId id="333" r:id="rId64"/>
    <p:sldId id="332" r:id="rId65"/>
    <p:sldId id="334" r:id="rId66"/>
    <p:sldId id="263" r:id="rId67"/>
    <p:sldId id="335" r:id="rId68"/>
    <p:sldId id="337" r:id="rId69"/>
    <p:sldId id="338" r:id="rId70"/>
    <p:sldId id="264" r:id="rId71"/>
    <p:sldId id="340" r:id="rId72"/>
    <p:sldId id="341" r:id="rId73"/>
    <p:sldId id="343" r:id="rId74"/>
    <p:sldId id="339" r:id="rId75"/>
    <p:sldId id="342" r:id="rId76"/>
    <p:sldId id="266" r:id="rId77"/>
    <p:sldId id="344" r:id="rId78"/>
    <p:sldId id="345" r:id="rId79"/>
    <p:sldId id="270" r:id="rId80"/>
    <p:sldId id="346" r:id="rId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099" autoAdjust="0"/>
  </p:normalViewPr>
  <p:slideViewPr>
    <p:cSldViewPr>
      <p:cViewPr>
        <p:scale>
          <a:sx n="47" d="100"/>
          <a:sy n="47" d="100"/>
        </p:scale>
        <p:origin x="-365" y="-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15/07/2011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#fes-RVR1960-2437e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¿Cuál es el Israel de Hoy?</a:t>
            </a:r>
            <a:endParaRPr lang="es-CO" dirty="0"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978896" cy="4680519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sz="3900" b="1" dirty="0" smtClean="0">
                <a:solidFill>
                  <a:srgbClr val="002060"/>
                </a:solidFill>
              </a:rPr>
              <a:t>Introducción.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sz="3800" dirty="0" smtClean="0"/>
              <a:t>Cuando se piensa construir una casa, en lo primero que se piensa es en las bases, que sean suficientemente fuertes para soportar el peso del edificio.</a:t>
            </a:r>
            <a:r>
              <a:rPr lang="es-CO" dirty="0" smtClean="0"/>
              <a:t>  </a:t>
            </a:r>
            <a:endParaRPr lang="es-CO" dirty="0"/>
          </a:p>
        </p:txBody>
      </p:sp>
      <p:pic>
        <p:nvPicPr>
          <p:cNvPr id="19458" name="Picture 2" descr="http://t1.gstatic.com/images?q=tbn:ANd9GcQxyy_OM2L3SAtjy_nLaARzUVBMuq8FtYX9S6WVYqv13TpnkVkaN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76672"/>
            <a:ext cx="3456384" cy="46805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537321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Y que mas importante pensar sobre ¿qué esta sementada nuestra fe? Ya que de ello depende no solamente que seamos felices en esta vida sino que aseguraremos la vida eterna.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630932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Hay la creencia de que las leyes que Dios le dio a su pueblo Israel en el A. Testamento no se aplican para nosotros hoy.</a:t>
            </a:r>
          </a:p>
          <a:p>
            <a:pPr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¿Será eso cierto?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</a:t>
            </a:r>
          </a:p>
        </p:txBody>
      </p:sp>
      <p:pic>
        <p:nvPicPr>
          <p:cNvPr id="2050" name="Picture 2" descr="http://t3.gstatic.com/images?q=tbn:ANd9GcRnSGaMFUedDPnbQCAMp5k-RhTSg0yTHjRwEe1F4Wt6-XYQxg6QO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140968"/>
            <a:ext cx="2376264" cy="3528392"/>
          </a:xfrm>
          <a:prstGeom prst="rect">
            <a:avLst/>
          </a:prstGeom>
          <a:noFill/>
        </p:spPr>
      </p:pic>
      <p:sp>
        <p:nvSpPr>
          <p:cNvPr id="5" name="4 Redondear rectángulo de esquina sencilla"/>
          <p:cNvSpPr/>
          <p:nvPr/>
        </p:nvSpPr>
        <p:spPr>
          <a:xfrm>
            <a:off x="0" y="2996952"/>
            <a:ext cx="6300192" cy="3861048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CO" sz="2800" dirty="0" smtClean="0"/>
              <a:t> Los invito a que me acompañen a revisar en la Palabra de Dios para ver que nos dice Dios en ella. </a:t>
            </a:r>
          </a:p>
          <a:p>
            <a:pPr algn="ctr">
              <a:buNone/>
            </a:pPr>
            <a:endParaRPr lang="es-CO" sz="2800" dirty="0" smtClean="0"/>
          </a:p>
          <a:p>
            <a:pPr algn="ctr">
              <a:buNone/>
            </a:pPr>
            <a:r>
              <a:rPr lang="es-CO" sz="2800" dirty="0" smtClean="0"/>
              <a:t>Recordemos la orden de Jesús: “</a:t>
            </a:r>
            <a:r>
              <a:rPr lang="es-CO" sz="2800" b="1" dirty="0" smtClean="0"/>
              <a:t>Escudriñad las Escrituras, porque á vosotros os parece que en ellas tenéis la vida eterna; y ellas son las que dan testimonio de mí”</a:t>
            </a:r>
            <a:r>
              <a:rPr lang="es-CO" sz="2800" dirty="0" smtClean="0"/>
              <a:t> (Juan 5:39).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6453336"/>
          </a:xfrm>
          <a:solidFill>
            <a:schemeClr val="accent6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dirty="0" smtClean="0"/>
              <a:t>    Quiero recordarle que, cuando Jesús dijo estas palabras, el N. testamento todavía no se había escrito, y la primer carta que se escribió fue la de Santiago en el año 44 d.C. O sea mas o menos 14 años después de que Cristo diera esta orden a sus oyentes, por tanto Jesús se estaba refiriendo a que la gente leyera el A. Testamento. 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Lo que es muy diferente a lo que se enseña hoy, referente al A. testamento, puesto que rechazan algunas doctrinas registradas allí, que si se aceparan, no habría ateísmo, violencia ni carencia de salud.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8686800" cy="65253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Según lo dice Jesús, es allí donde se encuentran las bases establecidas por Dios para la fe (Romanos 10:17).</a:t>
            </a:r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3074" name="Picture 2" descr="http://t0.gstatic.com/images?q=tbn:ANd9GcRqn77Oiy0-aQ_MttRNvk1JM4vHLg1c-MlBaKbSNBVL3abONka8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276872"/>
            <a:ext cx="3528392" cy="4248472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323528" y="2132856"/>
            <a:ext cx="4536504" cy="43924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600" dirty="0" smtClean="0"/>
              <a:t>Pablo dice: </a:t>
            </a:r>
            <a:r>
              <a:rPr lang="es-CO" sz="3600" b="1" dirty="0" smtClean="0"/>
              <a:t>“Así que la fe es por el oír, y el oír, por la palabra de Dios”.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410944" cy="572149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s-CO" dirty="0" smtClean="0"/>
              <a:t>Así dijo Jehová: </a:t>
            </a:r>
            <a:r>
              <a:rPr lang="es-CO" sz="4000" dirty="0" smtClean="0"/>
              <a:t>“Paraos en los caminos, y mirad, y </a:t>
            </a:r>
            <a:r>
              <a:rPr lang="es-CO" sz="4000" u="sng" dirty="0" smtClean="0">
                <a:solidFill>
                  <a:srgbClr val="0070C0"/>
                </a:solidFill>
              </a:rPr>
              <a:t>preguntad por las sendas antiguas,</a:t>
            </a:r>
            <a:r>
              <a:rPr lang="es-CO" sz="4000" dirty="0" smtClean="0"/>
              <a:t> cuál sea el buen camino, </a:t>
            </a:r>
            <a:r>
              <a:rPr lang="es-CO" sz="4000" u="sng" dirty="0" smtClean="0">
                <a:solidFill>
                  <a:srgbClr val="0070C0"/>
                </a:solidFill>
              </a:rPr>
              <a:t>y andad por él</a:t>
            </a:r>
            <a:r>
              <a:rPr lang="es-CO" sz="4000" dirty="0" smtClean="0"/>
              <a:t>, y hallaréis descanso para vuestra alma” (</a:t>
            </a:r>
            <a:r>
              <a:rPr lang="es-CO" sz="4000" dirty="0" smtClean="0">
                <a:solidFill>
                  <a:srgbClr val="FF0000"/>
                </a:solidFill>
              </a:rPr>
              <a:t>Jeremías 6:16).</a:t>
            </a:r>
          </a:p>
          <a:p>
            <a:endParaRPr lang="es-CO" dirty="0" smtClean="0"/>
          </a:p>
        </p:txBody>
      </p:sp>
      <p:sp>
        <p:nvSpPr>
          <p:cNvPr id="33794" name="AutoShape 2" descr="data:image/jpg;base64,/9j/4AAQSkZJRgABAQAAAQABAAD/2wBDAAkGBwgHBgkIBwgKCgkLDRYPDQwMDRsUFRAWIB0iIiAdHx8kKDQsJCYxJx8fLT0tMTU3Ojo6Iys/RD84QzQ5Ojf/2wBDAQoKCg0MDRoPDxo3JR8lNzc3Nzc3Nzc3Nzc3Nzc3Nzc3Nzc3Nzc3Nzc3Nzc3Nzc3Nzc3Nzc3Nzc3Nzc3Nzc3Nzf/wAARCACRALMDASIAAhEBAxEB/8QAHAAAAAcBAQAAAAAAAAAAAAAAAAIDBAUGBwEI/8QARBAAAgEDAwEEBQgHBwMFAAAAAQIDAAQRBRIhMQYTQVEiMmFxgQcUI5GhsdHwFUVVkpOUwTNCUlNicuEWNGNDgqKy8f/EABoBAAIDAQEAAAAAAAAAAAAAAAMEAQIFBgD/xAAtEQACAgECBAQFBQEAAAAAAAAAAQIRAxIhBAUxUUFScbETIjOBkSQyNEJhI//aAAwDAQACEQMRAD8AgBRq4BTyy069vgxsrSe4CYDd1GWxnpnFd7cYq5Okckk3shsBxXc4FSf/AE9rQ/VN9/Ab8KK3Z7W/DSb3+A34VK4jAv7r8ousOTysi2PFJM1Srdndc8NIvv4DfhSbdnNd/Y1//Ab8Kh8Th86/KGceCfYiXNJM1S7dmteP6m1D+Xak27M6/wDsXUP5dqq+Jw+dflDcMT8URDGiE5NS57L9oD+pdQ/lmoDstr/7F1D+Wahy4nD51+RtQaIkCjAVLjstr/7F1D+Xb8KMOzGvfsa//l2/Cl5cTj8y/JVqXYiQKOBUqOzOu/sa/wD5dqOOzWu/se//AJdvwpafEQ8yKNS7ESBRwKlR2a1wfqe+/gN+FGHZrW/2TffwG/Cl5Z49wbUuxFAUdVqWXs1rXjpV7/Ab8KUXs5rI/VV7/Ab8KF8SL8SNEuxFJHSqR1LL2d1j9l3f8FvwpVdA1Yfqy8/gmvKcO5Kg+xErHSqx1JPouoxRtJLY3KIoyzNEQAPbTdY8e+ixqXQsosQEdCnYjoVaidJAitE+SgDu9U/3R/c1Z4BWhfJWcJqY82j+5q0eaL9JL7e5m8D9dGhihgeVJ766Hz061yVHQ7CgA8q6Fppdaja2ZQXM6R7zhdx6mk9S1iy0uJJbyYIruqjz5OM48vbVaZOw/wBoru0eQqPu9a0+znigubqNJZmRY0zy25to+GfGkdT1y3sbhLU8zSRs4XPQjpn2Eg1496C+qata6cmZjubj0Exn7ahrjtBdNKVt7dEG0sN/J4xUTfg3SGadmYN1PXB6/wBKP30cUYZ/CPbnz/PFLSzU9huGFVuSUfa1Ldoo9RgC7+rxnIHlkfnrVktriG5jEkLBgfKsr1CZbi6GMNjlsdAff+elT3ZPVfm+ofNZjtS4J6+YAx7vCphmUnRGTBStF7wKBA8hXMiuFqYoVsNgeQrmB7KKW486IsqsWCsCVODg9D+SKmiLDkDyFFwPZXC1ELjz91TR6w+V8h8KTcoPCuFhRGcY5qyRDYw1rB0m946wv4+ys4WP2Vo+rMp0y7A8YmH2VQ1j4rR4JbMDNWxAR+yhTsR8UKeorpKb0GavfyYNgal/uj+5qobGnOm9orvQxcJbR70uEw3obsEcA/bT/NWlwkm/89zI4Ff9kzbIp0mQPG4ZTnBFR3abUpNN0aa6iKB0xgu+0D25/PwrIT271XT4bSG2hIaCWR2LZxIGUgAj2Zz15IqHn7Q69rry2kty7pO4MuAdoONucAcDbwcVx7nCrs3al0LjqHa39I9nhc3bAXyTmFSX4wVzuAHXH1ZNVXUO0epXr91PfNKh6ZA4HkPL/iq7exXduWhmLHa5AYqwB8MjOOKbwynafLB5oMptk00S+pahcTmK4a5mYwosceeiheFA91XC214dpO2FreSMQFsVBHQl1XB6f6iTWeqzd0VfqvO3Gc0/7Ly91rETIeMlQMeBGMfbXrell4/uRp1rrg70w8yAnGxBls+6mmp6ncTDuntHttgyT3gcEZ4BI6H85qV03So7FpGldZZ5DyR/6anB2j2+JPuomsWzxiK4tgO8jBYp4Mv+E+8A0jI1YshIrwCPvGCYz6Kq3jTuxaZ2huMbXa57oAclMLu5J8PhSE2l2731vqljloXyzRnna3SnOmyzS3V53sDhIHDrIRgMc9PjmvR+XdF9OtOzSbTVoWtLN5pVSS5YRxgnlmxnAHwpbUtRt9M0+e+vJBHbwIXdj5D84rEO1/aJotT0hLK4SUaa7SMgGVWTcD18eMD4Gh277a3GrWdxaRgraTmE5z0KZLfAkj90VpRkqVmLk2k0i2dpflRtUhsTpG5y8kcsw3hWC7jlCOcZ28+wiozsz8o0FtPqstwshe71FJFUncdjYVse5VGPhWVxxT3Mh7mKWQnoEUn7qkIOzmsy4MdjIo/8hC/ea88sV1K0zeuzfbCPXLuS1Nq0EixtKpLAqyB9o58/wqHsO0oue3z24kIiZDGFEoZSf7vTOM4PHHPXHjn1jpnaG3uROtxbwyKmxTv5x7do5+NK6bod9YarBqbalG9xFIJMmMncfbzVXxOKPie0s3JpMeNRWt9oLDRYHlvbiNXWMusRPpPjwA99UbVtX1PUrdYZb1IlS4SZe5iwfROQOvmBUDr1nLrU7zXt/NIzNx6C4UeAHHQV58XhrZlaZduyvaYa52Xc3k8Zv0Ekcq7hliOQQPLB+ykwgHhVF0TRI9P1S3mgupT9JyCq+lngg1e+ta3LcscsG4kS2O8UK5QrTK6ihMac6dyXGfLjNM2NK2u9re4WN3SQrhWTqD5ir8+f6Gf29zM4SNTTL7Z6fE9gxsVhmkaNdssoDAk+sOfVPl9dMYLS5tr2JryGeBBIu91GwFc85YcY+NVK3l1qHBjmWFgFw6NkjgZ5JznOeDn31I2/aDtXBI7x3QbdsUJJtKgAsTgdeQVyevwArhPlfjRuKUSUvljuLqWRm7+PcyxmQlwEyeB7KbfovTnbc1laFj1JhWlrntT2hknnEEVnszmJnjVjgK3mOhOzOeRzikm1e7S4SS6ttySShXdYEkKp3sp4UAD1GjGTg8HJ4FRoTe0yW0/Eaz9mtLlI+hEfOfoziha6HpujK14m93Q4QSEEFj0HTp4n2D21YNHlub29slktbAR7wLgejyojUMQPa+8j2YBHktrtjbt2q0mySHZA8ckxVTwzL76soTW+q0FxQTluNLC8JRmlJ3Anr8c/bTy4vI+8dsjhR93/ADUVdIIJFjj4L7lHv5qHlvSRhjyAmef9WDQJN2aUYkppZaEkp6UDu2UH9w5wfxqcu3jhhCspKyjCsB4+dRXZaJbssCRlSQ48j4H/AJ99WSKKM26rdKGe3beAfZnFXx/6VnJroVqfS9DVnaO0j+kYs25ByaT7vT4UwkMCgf4YwcfZUo2mQ396DawPAhHhytStp2ZSIESXCEMB0hBI+JzXlhnNmdKG5WEvYCQibjnoFT+gp3FZ3kv9nZTk+bJt+8g1PazFFoOlG7tLaCTu3Xve85Ozx2glQW6ADI68ZOAWy6h2kvZG+a2EdlGkrLiaI5ZAy7fWIHK7jlc87Qcc0ZcIv7MrpGTaBqZB228ZI/8AJj+lMryxis3Rb3VNOty4yE3l2I8SAOSODk9Bg+RxL6N2f1eC5t577UxsjeVpIUZnEu8EsCfRX1mZuE49Ec4pC2sezGnWV2fnD3/zbeZ1Db36MWGxcAnBfPh6T5wM4uuFxrwI0ogGNs99HBBLPMudrkW5U53hBjrxktzjPoNxU3oegxanpq3N1BeW0rMwKMNvAPBAZQcEYPPtFTGjXFjb6le6bZ2fzZv+6VxjFwrk5ZfYCR543KOM4EnPfWtupM11ChHXdIBV/hY14E6UQD9lrS1jadXuC0Y3jcy4yPPimlSV/wBqNMdWtYHeaSUbAUXCqTxkk1GnzrY5XoUJae4pxLSaoGaFcoVq2K6zPnNONPfb3mQT06HFNXNGtgWLKCR5nGRir8+34Gf29wXDr5h3em5KRmwGJUcMyZADAA+jk+Zx9dFsPn6FhcySSKVIBDqCDubnPUcbaMjk4C42jqxNOY1QKRjJJ3ZxiuATSVUaKGyrexQW6gzSuHR3KkHjJLDJPOBgfDPnTnTUvUST5426USn0gcjacfZnNKx7mDFWAB5wuTn380nPM7ACPrnGF++obvZItpJSzuVgm7yXuyi9WLYH1+FH7RdqrEyabJp1ws2oWkjFGHKFWUggscZ8D5cVRdSvu9ncuxO0kBc8ccdKr085MpKHb7B0+qtTFwyhBWw0ZuJrMcn6V02O5iGLjrjycdR9dV/VfXHG3Lcj45x9lPOyl5cyaTZTs3eF+8WQHqQCdvxwKe6rax6jpRvIiNwdVLDxyRj44P15rNktMzVhK4jDsnqy2V1HNM2C+IyQfWOOD/U/GpWTtBGdcltmlKd+2wAngEHz8AdtVWKxM+piDJARo5sDjgZLfYfsFQOqX5n1OaVCSN56cg+2msWJTe4tmyOJ6Q06KFLCBUTnuxk46nHP20sxA4xzWFdn+3mr6PbfN4W72HJISZQ2M+RzkCp60+U/UjdRG9tbT5tu+kWJW3kezJwDTnwmlQprTZqxODwefPyppqkM82l3kNnI0NxJA4hkVsFH2nac+HOKS0bVbPWbIXWnzd4gOHB4ZD5EGu3988ET9yhZlHLYyBQ5PT1LLcqEtteabfrqWr6mPnKyRyJEhdtyomwZUEKCQzk843YOCCaib/tHeTTXLxO0XzgqZHXgtiIR449UYycDoT14FKavcS3DSvJLuZjy3jVedSGHeKcc4NJSzSl/gOew8W9uIIikMrxgosZCHBKDhVJ6kDjgk02ExUnc45HRua6RkYIK+/BpB9quMqNp6Nt60K23uCcmPNPk3Xttnkd6vIPjmrkTVF03P6StcuP7VfRAxjmrya6Dk305eolxUt0dzQouaFbFimozxjR7VGlLBTjzx40i5o1u5UMAzAkgYHjRuefwp/b3G8Cpkk2Y2GFj2YHOfrpc3KGMEB9vT0k6Go5ZVII6f4iOPjSHfM7MpLOSOqg8e0VwVWaESRNyZR9HJkk49DovvwaXsoGeYAkhi3pMqZ4zz0prBbXTFZFjjZicOoX08eB8qu/ZWwW2id7q2VJ88Etyo8qJDHvQXHHuY1qwaK9uIyMbJGXB8MMRUU7ZzU72vs5rDtHqtvOSWW5ZlJ8Vb0h9jVAMa00wT8TSPk/mDabaRk8d9J/9W/GpnSIPm+i3DyZUXF48ig+Krx94qodgbgFZIWbu+6YuD5AjB499Tet6mWtmSEd1Eo7uJB/cDHA+OAT8azMqeto08cvkTILWdSMV1qJgbaVt0jDDrlnTP/xWqvG+KF9OZ7yZwfRZz8fzxSQNP4o6YpCOSWqTY8WYDxo4uMDJphuo284otgzUvkUuZm1TVI1O6L5qrlCeMhsD7zWh3cnzkTQ92SGB9FxWZ/IXI36c1MIRxaAj37xWlXQKXcvdy7WIGD5e2g5dwkCgamx79wqhfMYxj6qhbh2Q+IA8Ov8A+VaNbiO4O3dtKMnbgcE8+HXxqtXIAUhgCA2QOePdWb0ZWcbGjPJ6IYq2RuAPH11zaGYOCBjnA8/H7q4zoI2AK7iOAetEeUFw4IUj1Q3GKmhdqh7pqCPUbQodwMqbmPvFXs1nunENqlqUZlzOhKt5ZrQK3uUbY5epnca6kjuaFcoVriGszljQi3PmNV3Meg25ormpzsrpsOoC5M8QkCFR6xG3qcgDqePGmecK+EkvT3NvBG2dsNBkvgJJ4nhhA9c8hakk7KyxXMaxB8HI3bhg/XzVrhgW3hjW2V9uMKnQKOPr6Ur3PezRs4X6MEowzuUn2+VcYoJGkopERpPZ65tLmOSe6WVE9VQvPQ9etWBO6E6sMhhwFP8Ad6ce00rbq8bLvk9McHjbnzpVVHLuoLfZ+fxq6ikeM8+VzRLabTzrcK7LmIrHMFXAdCcAn2g4HuNY8eSa9OPape2NxbXqrJDOhR0bkFSOfdWA9tOzc/ZrWHtmJe3k9OCb/Gp8PeOh/wCaJBlJrfYjdIvzpuow3OTsUkMB4g8H8+yrlf7LqxuBbMHnEZnRR1YAffg5rPyTTyx1S8spYpbeYq8ZyOM/Cq5MSlJSLQyuKcRoGyfOj54o15Mk9w8qRiIOclFPAPs9lIhqIgTD5qW0fs3rOuK/6JtVm25zmRVPHX1iKiUBdgqglj0A8a3b5PdJn03T48zkwlR6IUHcxGWIbjIyemKicqCY4KSbZH/JT2P1fs9eXd9q6RwCWHuliWRWYncDk44AGPOrxqAUTRYV8sDuKKc48wfMH7KkY5C67QBkUkV3MGJyVPTyzxUSVo8tit3ttutwuxnGOqrwfZ9VUXVIIyThUBGcdfPy6D3VpsouRc95AGG7quD6OAfHGAD9dVDUrKOS5Z5o3iDNkhkOPE5yPDpSuXH4k9UUGRzvKt9J6XBx+cV1NzAOvDKeOAfGpLVoTheY8gAsUXH/ALSKijKE9H1VC4wOvNCoWmqHemO66nae24QYPvHNaHms50qRf0rZZ4DToQAOvOPOtFrc5V9OXqY/MXUkChXKFapl6zOHq3fJ/wCpe5x6yD76qDdauPyfoGS9J8GTHt4am+a/xZfY6jB+5FyRSzADlj7qcRskO3vfWI5x4GkYWIIAHpEZAxx/zSUjmD1gWZj488+dcfTQ9askNhzw27puxxSm5mYKAzKBk7QeMUztTtVY2LknJyfCnYnGDFtxjksEIyM9M15HnQbKyAlARxzhTz7Kh+0mh2vaHRzYXZw+N6P4xPjgj+o8Rn2VLiQAYBOMc+ZP2UngOjMyDB9bOCT4/wBKsQeZtQtJLC+ntJ9vewSGNtpyCQcHHs4pueKme1+F7TaqvOPnchGfaxqDJA8RRKYFnaA61zcPMUNw65FRTJHljKLe6glJI2SK2R1wCCa9NqI4UWK3VUiA4A8q8tId75Jwo9tej+y+pjVezthdFxIzQqJG8d4GGz8QaiSLQfgS6SjPjjx4pfGASeg8KY96SWwMH3UcSsqZUnKjOCvXFREuxK8If0BcCByw2CTG1+enUH8iq92iWW2uI5425I2hgpAJOc8Hr4/HFTOo91f2gACbxhgHGcMMHw8fqppetLJYyi/RW+j3F0J2nk5PTg+IHXmolFsi0UO9hddzncUddxbb0PQ9fbVbuEZJCWVSDgDjkYqzXLKcFZZViBO1pQCcZ5HvqCvWUynA6eOc5pVqis6o5pLx/peyVeD36ccY6jpWkVmejjbq9kQMAzpwf9wrS62eV7Y5epzvNnU4gzQrmaFaVmPqM5PWlEZl9R2X/acUnR1rYyHWMWEsn+Y/7xpRZJPGRvrNIrSi0hkS7ApNiyySf5j/ALxpWOST/Mf940gtLRikZJWCbfceRM/Hpv8AvGncTOert9ZppEOlPIhVoxXYvFsWSNGOWRST1JUHNOo4Iv8AKj/cFIxjpTyMUVRXYNEVigh69zH+4KXEEWP7KL9wUIhSlF0oLdITMMQz9FHz/oFGHortXCrnOAMV00U1DSF5yYCSfE1wsc8knw61w1yq6UKzkzu4/wCJs+eaLubpuOPLNA1w1WkKTm+4UgeQ/CimNCc7FJ8yBR64ahxXYVnN9wmxM+onH+kUD1rpotVpLoK5Jt9QUK5mhUAdRnY60otChW1kOzYotKChQpDKBkHWnEVChSUuoEeRU7i6ChQq0QkR3F4U8joUKNEPEdx0c0KFECPoFrlChUMWmF8a5QoVUTmFNcoUKqKzOVw0KFQKTCmuUKFUFZnKFChUAj//2Q=="/>
          <p:cNvSpPr>
            <a:spLocks noChangeAspect="1" noChangeArrowheads="1"/>
          </p:cNvSpPr>
          <p:nvPr/>
        </p:nvSpPr>
        <p:spPr bwMode="auto">
          <a:xfrm>
            <a:off x="80963" y="-608013"/>
            <a:ext cx="1533525" cy="1247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33796" name="AutoShape 4" descr="data:image/jpg;base64,/9j/4AAQSkZJRgABAQAAAQABAAD/2wBDAAkGBwgHBgkIBwgKCgkLDRYPDQwMDRsUFRAWIB0iIiAdHx8kKDQsJCYxJx8fLT0tMTU3Ojo6Iys/RD84QzQ5Ojf/2wBDAQoKCg0MDRoPDxo3JR8lNzc3Nzc3Nzc3Nzc3Nzc3Nzc3Nzc3Nzc3Nzc3Nzc3Nzc3Nzc3Nzc3Nzc3Nzc3Nzc3Nzf/wAARCACRALMDASIAAhEBAxEB/8QAHAAAAAcBAQAAAAAAAAAAAAAAAAIDBAUGBwEI/8QARBAAAgEDAwEEBQgHBwMFAAAAAQIDAAQRBRIhMQYTQVEiMmFxgQcUI5GhsdHwFUVVkpOUwTNCUlNicuEWNGNDgqKy8f/EABoBAAIDAQEAAAAAAAAAAAAAAAMEAQIFBgD/xAAtEQACAgECBAQFBQEAAAAAAAAAAQIRAxIhBAUxUUFScbETIjOBkSQyNEJhI//aAAwDAQACEQMRAD8AgBRq4BTyy069vgxsrSe4CYDd1GWxnpnFd7cYq5Okckk3shsBxXc4FSf/AE9rQ/VN9/Ab8KK3Z7W/DSb3+A34VK4jAv7r8ousOTysi2PFJM1Srdndc8NIvv4DfhSbdnNd/Y1//Ab8Kh8Th86/KGceCfYiXNJM1S7dmteP6m1D+Xak27M6/wDsXUP5dqq+Jw+dflDcMT8URDGiE5NS57L9oD+pdQ/lmoDstr/7F1D+Wahy4nD51+RtQaIkCjAVLjstr/7F1D+Xb8KMOzGvfsa//l2/Cl5cTj8y/JVqXYiQKOBUqOzOu/sa/wD5dqOOzWu/se//AJdvwpafEQ8yKNS7ESBRwKlR2a1wfqe+/gN+FGHZrW/2TffwG/Cl5Z49wbUuxFAUdVqWXs1rXjpV7/Ab8KUXs5rI/VV7/Ab8KF8SL8SNEuxFJHSqR1LL2d1j9l3f8FvwpVdA1Yfqy8/gmvKcO5Kg+xErHSqx1JPouoxRtJLY3KIoyzNEQAPbTdY8e+ixqXQsosQEdCnYjoVaidJAitE+SgDu9U/3R/c1Z4BWhfJWcJqY82j+5q0eaL9JL7e5m8D9dGhihgeVJ766Hz061yVHQ7CgA8q6Fppdaja2ZQXM6R7zhdx6mk9S1iy0uJJbyYIruqjz5OM48vbVaZOw/wBoru0eQqPu9a0+znigubqNJZmRY0zy25to+GfGkdT1y3sbhLU8zSRs4XPQjpn2Eg1496C+qata6cmZjubj0Exn7ahrjtBdNKVt7dEG0sN/J4xUTfg3SGadmYN1PXB6/wBKP30cUYZ/CPbnz/PFLSzU9huGFVuSUfa1Ldoo9RgC7+rxnIHlkfnrVktriG5jEkLBgfKsr1CZbi6GMNjlsdAff+elT3ZPVfm+ofNZjtS4J6+YAx7vCphmUnRGTBStF7wKBA8hXMiuFqYoVsNgeQrmB7KKW486IsqsWCsCVODg9D+SKmiLDkDyFFwPZXC1ELjz91TR6w+V8h8KTcoPCuFhRGcY5qyRDYw1rB0m946wv4+ys4WP2Vo+rMp0y7A8YmH2VQ1j4rR4JbMDNWxAR+yhTsR8UKeorpKb0GavfyYNgal/uj+5qobGnOm9orvQxcJbR70uEw3obsEcA/bT/NWlwkm/89zI4Ff9kzbIp0mQPG4ZTnBFR3abUpNN0aa6iKB0xgu+0D25/PwrIT271XT4bSG2hIaCWR2LZxIGUgAj2Zz15IqHn7Q69rry2kty7pO4MuAdoONucAcDbwcVx7nCrs3al0LjqHa39I9nhc3bAXyTmFSX4wVzuAHXH1ZNVXUO0epXr91PfNKh6ZA4HkPL/iq7exXduWhmLHa5AYqwB8MjOOKbwynafLB5oMptk00S+pahcTmK4a5mYwosceeiheFA91XC214dpO2FreSMQFsVBHQl1XB6f6iTWeqzd0VfqvO3Gc0/7Ly91rETIeMlQMeBGMfbXrell4/uRp1rrg70w8yAnGxBls+6mmp6ncTDuntHttgyT3gcEZ4BI6H85qV03So7FpGldZZ5DyR/6anB2j2+JPuomsWzxiK4tgO8jBYp4Mv+E+8A0jI1YshIrwCPvGCYz6Kq3jTuxaZ2huMbXa57oAclMLu5J8PhSE2l2731vqljloXyzRnna3SnOmyzS3V53sDhIHDrIRgMc9PjmvR+XdF9OtOzSbTVoWtLN5pVSS5YRxgnlmxnAHwpbUtRt9M0+e+vJBHbwIXdj5D84rEO1/aJotT0hLK4SUaa7SMgGVWTcD18eMD4Gh277a3GrWdxaRgraTmE5z0KZLfAkj90VpRkqVmLk2k0i2dpflRtUhsTpG5y8kcsw3hWC7jlCOcZ28+wiozsz8o0FtPqstwshe71FJFUncdjYVse5VGPhWVxxT3Mh7mKWQnoEUn7qkIOzmsy4MdjIo/8hC/ea88sV1K0zeuzfbCPXLuS1Nq0EixtKpLAqyB9o58/wqHsO0oue3z24kIiZDGFEoZSf7vTOM4PHHPXHjn1jpnaG3uROtxbwyKmxTv5x7do5+NK6bod9YarBqbalG9xFIJMmMncfbzVXxOKPie0s3JpMeNRWt9oLDRYHlvbiNXWMusRPpPjwA99UbVtX1PUrdYZb1IlS4SZe5iwfROQOvmBUDr1nLrU7zXt/NIzNx6C4UeAHHQV58XhrZlaZduyvaYa52Xc3k8Zv0Ekcq7hliOQQPLB+ykwgHhVF0TRI9P1S3mgupT9JyCq+lngg1e+ta3LcscsG4kS2O8UK5QrTK6ihMac6dyXGfLjNM2NK2u9re4WN3SQrhWTqD5ir8+f6Gf29zM4SNTTL7Z6fE9gxsVhmkaNdssoDAk+sOfVPl9dMYLS5tr2JryGeBBIu91GwFc85YcY+NVK3l1qHBjmWFgFw6NkjgZ5JznOeDn31I2/aDtXBI7x3QbdsUJJtKgAsTgdeQVyevwArhPlfjRuKUSUvljuLqWRm7+PcyxmQlwEyeB7KbfovTnbc1laFj1JhWlrntT2hknnEEVnszmJnjVjgK3mOhOzOeRzikm1e7S4SS6ttySShXdYEkKp3sp4UAD1GjGTg8HJ4FRoTe0yW0/Eaz9mtLlI+hEfOfoziha6HpujK14m93Q4QSEEFj0HTp4n2D21YNHlub29slktbAR7wLgejyojUMQPa+8j2YBHktrtjbt2q0mySHZA8ckxVTwzL76soTW+q0FxQTluNLC8JRmlJ3Anr8c/bTy4vI+8dsjhR93/ADUVdIIJFjj4L7lHv5qHlvSRhjyAmef9WDQJN2aUYkppZaEkp6UDu2UH9w5wfxqcu3jhhCspKyjCsB4+dRXZaJbssCRlSQ48j4H/AJ99WSKKM26rdKGe3beAfZnFXx/6VnJroVqfS9DVnaO0j+kYs25ByaT7vT4UwkMCgf4YwcfZUo2mQ396DawPAhHhytStp2ZSIESXCEMB0hBI+JzXlhnNmdKG5WEvYCQibjnoFT+gp3FZ3kv9nZTk+bJt+8g1PazFFoOlG7tLaCTu3Xve85Ozx2glQW6ADI68ZOAWy6h2kvZG+a2EdlGkrLiaI5ZAy7fWIHK7jlc87Qcc0ZcIv7MrpGTaBqZB228ZI/8AJj+lMryxis3Rb3VNOty4yE3l2I8SAOSODk9Bg+RxL6N2f1eC5t577UxsjeVpIUZnEu8EsCfRX1mZuE49Ec4pC2sezGnWV2fnD3/zbeZ1Db36MWGxcAnBfPh6T5wM4uuFxrwI0ogGNs99HBBLPMudrkW5U53hBjrxktzjPoNxU3oegxanpq3N1BeW0rMwKMNvAPBAZQcEYPPtFTGjXFjb6le6bZ2fzZv+6VxjFwrk5ZfYCR543KOM4EnPfWtupM11ChHXdIBV/hY14E6UQD9lrS1jadXuC0Y3jcy4yPPimlSV/wBqNMdWtYHeaSUbAUXCqTxkk1GnzrY5XoUJae4pxLSaoGaFcoVq2K6zPnNONPfb3mQT06HFNXNGtgWLKCR5nGRir8+34Gf29wXDr5h3em5KRmwGJUcMyZADAA+jk+Zx9dFsPn6FhcySSKVIBDqCDubnPUcbaMjk4C42jqxNOY1QKRjJJ3ZxiuATSVUaKGyrexQW6gzSuHR3KkHjJLDJPOBgfDPnTnTUvUST5426USn0gcjacfZnNKx7mDFWAB5wuTn380nPM7ACPrnGF++obvZItpJSzuVgm7yXuyi9WLYH1+FH7RdqrEyabJp1ws2oWkjFGHKFWUggscZ8D5cVRdSvu9ncuxO0kBc8ccdKr085MpKHb7B0+qtTFwyhBWw0ZuJrMcn6V02O5iGLjrjycdR9dV/VfXHG3Lcj45x9lPOyl5cyaTZTs3eF+8WQHqQCdvxwKe6rax6jpRvIiNwdVLDxyRj44P15rNktMzVhK4jDsnqy2V1HNM2C+IyQfWOOD/U/GpWTtBGdcltmlKd+2wAngEHz8AdtVWKxM+piDJARo5sDjgZLfYfsFQOqX5n1OaVCSN56cg+2msWJTe4tmyOJ6Q06KFLCBUTnuxk46nHP20sxA4xzWFdn+3mr6PbfN4W72HJISZQ2M+RzkCp60+U/UjdRG9tbT5tu+kWJW3kezJwDTnwmlQprTZqxODwefPyppqkM82l3kNnI0NxJA4hkVsFH2nac+HOKS0bVbPWbIXWnzd4gOHB4ZD5EGu3988ET9yhZlHLYyBQ5PT1LLcqEtteabfrqWr6mPnKyRyJEhdtyomwZUEKCQzk843YOCCaib/tHeTTXLxO0XzgqZHXgtiIR449UYycDoT14FKavcS3DSvJLuZjy3jVedSGHeKcc4NJSzSl/gOew8W9uIIikMrxgosZCHBKDhVJ6kDjgk02ExUnc45HRua6RkYIK+/BpB9quMqNp6Nt60K23uCcmPNPk3Xttnkd6vIPjmrkTVF03P6StcuP7VfRAxjmrya6Dk305eolxUt0dzQouaFbFimozxjR7VGlLBTjzx40i5o1u5UMAzAkgYHjRuefwp/b3G8Cpkk2Y2GFj2YHOfrpc3KGMEB9vT0k6Go5ZVII6f4iOPjSHfM7MpLOSOqg8e0VwVWaESRNyZR9HJkk49DovvwaXsoGeYAkhi3pMqZ4zz0prBbXTFZFjjZicOoX08eB8qu/ZWwW2id7q2VJ88Etyo8qJDHvQXHHuY1qwaK9uIyMbJGXB8MMRUU7ZzU72vs5rDtHqtvOSWW5ZlJ8Vb0h9jVAMa00wT8TSPk/mDabaRk8d9J/9W/GpnSIPm+i3DyZUXF48ig+Krx94qodgbgFZIWbu+6YuD5AjB499Tet6mWtmSEd1Eo7uJB/cDHA+OAT8azMqeto08cvkTILWdSMV1qJgbaVt0jDDrlnTP/xWqvG+KF9OZ7yZwfRZz8fzxSQNP4o6YpCOSWqTY8WYDxo4uMDJphuo284otgzUvkUuZm1TVI1O6L5qrlCeMhsD7zWh3cnzkTQ92SGB9FxWZ/IXI36c1MIRxaAj37xWlXQKXcvdy7WIGD5e2g5dwkCgamx79wqhfMYxj6qhbh2Q+IA8Ov8A+VaNbiO4O3dtKMnbgcE8+HXxqtXIAUhgCA2QOePdWb0ZWcbGjPJ6IYq2RuAPH11zaGYOCBjnA8/H7q4zoI2AK7iOAetEeUFw4IUj1Q3GKmhdqh7pqCPUbQodwMqbmPvFXs1nunENqlqUZlzOhKt5ZrQK3uUbY5epnca6kjuaFcoVriGszljQi3PmNV3Meg25ormpzsrpsOoC5M8QkCFR6xG3qcgDqePGmecK+EkvT3NvBG2dsNBkvgJJ4nhhA9c8hakk7KyxXMaxB8HI3bhg/XzVrhgW3hjW2V9uMKnQKOPr6Ur3PezRs4X6MEowzuUn2+VcYoJGkopERpPZ65tLmOSe6WVE9VQvPQ9etWBO6E6sMhhwFP8Ad6ce00rbq8bLvk9McHjbnzpVVHLuoLfZ+fxq6ikeM8+VzRLabTzrcK7LmIrHMFXAdCcAn2g4HuNY8eSa9OPape2NxbXqrJDOhR0bkFSOfdWA9tOzc/ZrWHtmJe3k9OCb/Gp8PeOh/wCaJBlJrfYjdIvzpuow3OTsUkMB4g8H8+yrlf7LqxuBbMHnEZnRR1YAffg5rPyTTyx1S8spYpbeYq8ZyOM/Cq5MSlJSLQyuKcRoGyfOj54o15Mk9w8qRiIOclFPAPs9lIhqIgTD5qW0fs3rOuK/6JtVm25zmRVPHX1iKiUBdgqglj0A8a3b5PdJn03T48zkwlR6IUHcxGWIbjIyemKicqCY4KSbZH/JT2P1fs9eXd9q6RwCWHuliWRWYncDk44AGPOrxqAUTRYV8sDuKKc48wfMH7KkY5C67QBkUkV3MGJyVPTyzxUSVo8tit3ttutwuxnGOqrwfZ9VUXVIIyThUBGcdfPy6D3VpsouRc95AGG7quD6OAfHGAD9dVDUrKOS5Z5o3iDNkhkOPE5yPDpSuXH4k9UUGRzvKt9J6XBx+cV1NzAOvDKeOAfGpLVoTheY8gAsUXH/ALSKijKE9H1VC4wOvNCoWmqHemO66nae24QYPvHNaHms50qRf0rZZ4DToQAOvOPOtFrc5V9OXqY/MXUkChXKFapl6zOHq3fJ/wCpe5x6yD76qDdauPyfoGS9J8GTHt4am+a/xZfY6jB+5FyRSzADlj7qcRskO3vfWI5x4GkYWIIAHpEZAxx/zSUjmD1gWZj488+dcfTQ9askNhzw27puxxSm5mYKAzKBk7QeMUztTtVY2LknJyfCnYnGDFtxjksEIyM9M15HnQbKyAlARxzhTz7Kh+0mh2vaHRzYXZw+N6P4xPjgj+o8Rn2VLiQAYBOMc+ZP2UngOjMyDB9bOCT4/wBKsQeZtQtJLC+ntJ9vewSGNtpyCQcHHs4pueKme1+F7TaqvOPnchGfaxqDJA8RRKYFnaA61zcPMUNw65FRTJHljKLe6glJI2SK2R1wCCa9NqI4UWK3VUiA4A8q8tId75Jwo9tej+y+pjVezthdFxIzQqJG8d4GGz8QaiSLQfgS6SjPjjx4pfGASeg8KY96SWwMH3UcSsqZUnKjOCvXFREuxK8If0BcCByw2CTG1+enUH8iq92iWW2uI5425I2hgpAJOc8Hr4/HFTOo91f2gACbxhgHGcMMHw8fqppetLJYyi/RW+j3F0J2nk5PTg+IHXmolFsi0UO9hddzncUddxbb0PQ9fbVbuEZJCWVSDgDjkYqzXLKcFZZViBO1pQCcZ5HvqCvWUynA6eOc5pVqis6o5pLx/peyVeD36ccY6jpWkVmejjbq9kQMAzpwf9wrS62eV7Y5epzvNnU4gzQrmaFaVmPqM5PWlEZl9R2X/acUnR1rYyHWMWEsn+Y/7xpRZJPGRvrNIrSi0hkS7ApNiyySf5j/ALxpWOST/Mf940gtLRikZJWCbfceRM/Hpv8AvGncTOert9ZppEOlPIhVoxXYvFsWSNGOWRST1JUHNOo4Iv8AKj/cFIxjpTyMUVRXYNEVigh69zH+4KXEEWP7KL9wUIhSlF0oLdITMMQz9FHz/oFGHortXCrnOAMV00U1DSF5yYCSfE1wsc8knw61w1yq6UKzkzu4/wCJs+eaLubpuOPLNA1w1WkKTm+4UgeQ/CimNCc7FJ8yBR64ahxXYVnN9wmxM+onH+kUD1rpotVpLoK5Jt9QUK5mhUAdRnY60otChW1kOzYotKChQpDKBkHWnEVChSUuoEeRU7i6ChQq0QkR3F4U8joUKNEPEdx0c0KFECPoFrlChUMWmF8a5QoVUTmFNcoUKqKzOVw0KFQKTCmuUKFUFZnKFChUAj//2Q=="/>
          <p:cNvSpPr>
            <a:spLocks noChangeAspect="1" noChangeArrowheads="1"/>
          </p:cNvSpPr>
          <p:nvPr/>
        </p:nvSpPr>
        <p:spPr bwMode="auto">
          <a:xfrm>
            <a:off x="80963" y="-608013"/>
            <a:ext cx="1533525" cy="1247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3798" name="Picture 6" descr="http://t1.gstatic.com/images?q=tbn:ANd9GcR5n6vjRIADmqUtB2dQdZUDfQ9M1ljEFrc4gi0mFUGp_kxoIb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836712"/>
            <a:ext cx="3275856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0"/>
            <a:ext cx="4546848" cy="566124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Pero a pesar del consejo de Dios, muchos Israelitas que profesaban ser el pueblo de Dios, como lo hacen muchos cristianos que profesar ser seguidores de Cristo hoy dicen: </a:t>
            </a:r>
            <a:r>
              <a:rPr lang="es-CO" u="sng" dirty="0" smtClean="0">
                <a:solidFill>
                  <a:srgbClr val="0070C0"/>
                </a:solidFill>
              </a:rPr>
              <a:t>“no andaremos por las sendas antiguas”</a:t>
            </a:r>
            <a:r>
              <a:rPr lang="es-CO" dirty="0" smtClean="0"/>
              <a:t>, y precisamente por eso existe hoy tanta confusión religiosa. </a:t>
            </a:r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5949280"/>
            <a:ext cx="9144000" cy="707886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/>
              <a:t>¿Porqué no quisieron andar por ese camino? </a:t>
            </a:r>
            <a:r>
              <a:rPr lang="es-CO" sz="2000" dirty="0" smtClean="0"/>
              <a:t> Jesús responde: </a:t>
            </a:r>
            <a:r>
              <a:rPr lang="es-CO" sz="2000" dirty="0" smtClean="0">
                <a:solidFill>
                  <a:srgbClr val="FF0000"/>
                </a:solidFill>
              </a:rPr>
              <a:t>Porque estrecha es la puerta, y angosto el camino que lleva a la vida, y pocos son los que la hallan </a:t>
            </a:r>
            <a:r>
              <a:rPr lang="es-CO" dirty="0" smtClean="0"/>
              <a:t> Mat. 7:14</a:t>
            </a:r>
            <a:endParaRPr lang="es-CO" dirty="0"/>
          </a:p>
        </p:txBody>
      </p:sp>
      <p:pic>
        <p:nvPicPr>
          <p:cNvPr id="5" name="Picture 6" descr="http://t1.gstatic.com/images?q=tbn:ANd9GcR5n6vjRIADmqUtB2dQdZUDfQ9M1ljEFrc4gi0mFUGp_kxoIbh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76672"/>
            <a:ext cx="3995936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¿Qué encontramos en las “sendas antiguas?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chemeClr val="accent6"/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    </a:t>
            </a:r>
            <a:r>
              <a:rPr lang="es-CO" sz="3600" dirty="0" smtClean="0"/>
              <a:t>Leamos lo que sucedió en el principio de la creación </a:t>
            </a:r>
            <a:r>
              <a:rPr lang="es-CO" sz="3600" dirty="0" smtClean="0">
                <a:solidFill>
                  <a:srgbClr val="FFFF00"/>
                </a:solidFill>
              </a:rPr>
              <a:t>Génesis 1:1-5</a:t>
            </a:r>
            <a:r>
              <a:rPr lang="es-CO" sz="3600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r>
              <a:rPr lang="es-CO" sz="3600" baseline="30000" dirty="0" smtClean="0"/>
              <a:t> </a:t>
            </a:r>
            <a:r>
              <a:rPr lang="es-CO" sz="3600" dirty="0" smtClean="0"/>
              <a:t>    En el principio creó Dios los cielos y la tierra. </a:t>
            </a:r>
            <a:r>
              <a:rPr lang="es-CO" sz="3600" baseline="30000" dirty="0" smtClean="0"/>
              <a:t> 2</a:t>
            </a:r>
            <a:r>
              <a:rPr lang="es-CO" sz="3600" dirty="0" smtClean="0"/>
              <a:t> Y la tierra estaba desordenada y vacía, y las tinieblas estaban sobre la faz del abismo, y el Espíritu de Dios se movía sobre la faz de las aguas.     </a:t>
            </a:r>
          </a:p>
          <a:p>
            <a:endParaRPr lang="es-CO" sz="3600" baseline="30000" dirty="0" smtClean="0"/>
          </a:p>
          <a:p>
            <a:pPr>
              <a:buNone/>
            </a:pPr>
            <a:r>
              <a:rPr lang="es-CO" sz="3600" baseline="30000" dirty="0" smtClean="0"/>
              <a:t>     3</a:t>
            </a:r>
            <a:r>
              <a:rPr lang="es-CO" sz="3600" dirty="0" smtClean="0"/>
              <a:t> Y dijo Dios: </a:t>
            </a:r>
            <a:r>
              <a:rPr lang="es-CO" sz="3600" u="sng" dirty="0" smtClean="0">
                <a:solidFill>
                  <a:srgbClr val="0070C0"/>
                </a:solidFill>
              </a:rPr>
              <a:t>Sea la luz; y fue la luz</a:t>
            </a:r>
            <a:r>
              <a:rPr lang="es-CO" sz="3600" dirty="0" smtClean="0"/>
              <a:t>.  </a:t>
            </a:r>
            <a:r>
              <a:rPr lang="es-CO" sz="3600" baseline="30000" dirty="0" smtClean="0"/>
              <a:t>4</a:t>
            </a:r>
            <a:r>
              <a:rPr lang="es-CO" sz="3600" dirty="0" smtClean="0"/>
              <a:t> Y vio Dios que la luz era buena; y separó Dios la luz de las tinieblas.  </a:t>
            </a:r>
            <a:r>
              <a:rPr lang="es-CO" sz="3600" baseline="30000" dirty="0" smtClean="0"/>
              <a:t>5</a:t>
            </a:r>
            <a:r>
              <a:rPr lang="es-CO" sz="3600" dirty="0" smtClean="0"/>
              <a:t> Y llamó Dios a la luz Día, y a las tinieblas llamó Noche. Y fue la tarde y la mañana un día.  </a:t>
            </a:r>
            <a:r>
              <a:rPr lang="es-CO" sz="3600" b="1" dirty="0" smtClean="0">
                <a:solidFill>
                  <a:srgbClr val="0070C0"/>
                </a:solidFill>
              </a:rPr>
              <a:t>Note con cuidado lo que hizo Dios en el primer día de la creación.</a:t>
            </a:r>
            <a:endParaRPr lang="es-CO" sz="3600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645333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Ahora leamos los mismos versículos pero en el </a:t>
            </a:r>
            <a:r>
              <a:rPr lang="es-CO" dirty="0" smtClean="0">
                <a:solidFill>
                  <a:srgbClr val="FF0000"/>
                </a:solidFill>
              </a:rPr>
              <a:t>Capitulo 2:1-4. </a:t>
            </a:r>
          </a:p>
          <a:p>
            <a:pPr>
              <a:buNone/>
            </a:pPr>
            <a:r>
              <a:rPr lang="es-CO" baseline="30000" dirty="0" smtClean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  </a:t>
            </a:r>
          </a:p>
          <a:p>
            <a:pPr>
              <a:buNone/>
            </a:pPr>
            <a:r>
              <a:rPr lang="es-CO" dirty="0" smtClean="0"/>
              <a:t>     Fueron, pues, acabados los cielos y la tierra, y todo el ejército de ellos. </a:t>
            </a:r>
            <a:r>
              <a:rPr lang="es-CO" baseline="30000" dirty="0" smtClean="0"/>
              <a:t>2</a:t>
            </a:r>
            <a:r>
              <a:rPr lang="es-CO" dirty="0" smtClean="0"/>
              <a:t> Y acabó Dios en el día séptimo la obra que hizo; y </a:t>
            </a:r>
            <a:r>
              <a:rPr lang="es-CO" b="1" u="sng" dirty="0" smtClean="0">
                <a:solidFill>
                  <a:srgbClr val="0070C0"/>
                </a:solidFill>
              </a:rPr>
              <a:t>reposó el día séptimo</a:t>
            </a:r>
            <a:r>
              <a:rPr lang="es-CO" dirty="0" smtClean="0"/>
              <a:t> de toda la obra que hizo. 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 3 Y</a:t>
            </a:r>
            <a:r>
              <a:rPr lang="es-CO" b="1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bendijo Dios al día séptimo</a:t>
            </a:r>
            <a:r>
              <a:rPr lang="es-CO" dirty="0" smtClean="0"/>
              <a:t>, y</a:t>
            </a:r>
            <a:r>
              <a:rPr lang="es-CO" b="1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lo santificó,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0070C0"/>
                </a:solidFill>
              </a:rPr>
              <a:t>porque en él reposó de toda la obra que había hecho en la creación</a:t>
            </a:r>
            <a:r>
              <a:rPr lang="es-CO" dirty="0" smtClean="0"/>
              <a:t>. 4 Estos son los orígenes de los cielos y de la tierra cuando fueron creados, el día que Jehová Dios hizo la tierra y los cielos,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sz="3000" b="1" dirty="0" smtClean="0"/>
              <a:t>¿Qué diferencia encuentra usted entre el primer día y el séptimo día de la creación?</a:t>
            </a:r>
            <a:endParaRPr lang="es-CO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620688"/>
            <a:ext cx="8507288" cy="623731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dirty="0" smtClean="0"/>
              <a:t>   En el primer día dijo Dios: “sea la luz”.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Mientras que en el Séptimo diá Dios </a:t>
            </a:r>
            <a:r>
              <a:rPr lang="es-CO" b="1" dirty="0" smtClean="0">
                <a:solidFill>
                  <a:srgbClr val="0070C0"/>
                </a:solidFill>
              </a:rPr>
              <a:t> “</a:t>
            </a:r>
            <a:r>
              <a:rPr lang="es-CO" b="1" u="sng" dirty="0" smtClean="0">
                <a:solidFill>
                  <a:srgbClr val="0070C0"/>
                </a:solidFill>
              </a:rPr>
              <a:t>reposó</a:t>
            </a:r>
            <a:r>
              <a:rPr lang="es-CO" b="1" dirty="0" smtClean="0">
                <a:solidFill>
                  <a:srgbClr val="0070C0"/>
                </a:solidFill>
              </a:rPr>
              <a:t> el día séptimo, </a:t>
            </a:r>
            <a:r>
              <a:rPr lang="es-CO" b="1" u="sng" dirty="0" smtClean="0">
                <a:solidFill>
                  <a:srgbClr val="0070C0"/>
                </a:solidFill>
              </a:rPr>
              <a:t>bendijo</a:t>
            </a:r>
            <a:r>
              <a:rPr lang="es-CO" b="1" dirty="0" smtClean="0">
                <a:solidFill>
                  <a:srgbClr val="0070C0"/>
                </a:solidFill>
              </a:rPr>
              <a:t> Dios al día séptimo, y </a:t>
            </a:r>
            <a:r>
              <a:rPr lang="es-CO" b="1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lo santificó.”</a:t>
            </a:r>
          </a:p>
          <a:p>
            <a:pPr>
              <a:buNone/>
            </a:pPr>
            <a:endParaRPr lang="es-CO" b="1" u="sng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s-CO" dirty="0" smtClean="0"/>
              <a:t>    Y da la razón de porqué Dios lo “santificó” </a:t>
            </a:r>
            <a:r>
              <a:rPr lang="es-CO" dirty="0" smtClean="0">
                <a:solidFill>
                  <a:srgbClr val="0070C0"/>
                </a:solidFill>
              </a:rPr>
              <a:t>porque en él reposó de toda la obra que había hecho en la creación</a:t>
            </a:r>
            <a:r>
              <a:rPr lang="es-CO" dirty="0" smtClean="0"/>
              <a:t>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Pregunto:</a:t>
            </a:r>
            <a:r>
              <a:rPr lang="es-CO" dirty="0" smtClean="0">
                <a:solidFill>
                  <a:srgbClr val="FF0000"/>
                </a:solidFill>
              </a:rPr>
              <a:t> ¿Qué día fue bendecido por Dios, él primero o el séptimo?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b="1" dirty="0" smtClean="0">
                <a:solidFill>
                  <a:srgbClr val="FF0000"/>
                </a:solidFill>
                <a:latin typeface="Algerian" pitchFamily="82" charset="0"/>
              </a:rPr>
              <a:t>Pero ahora surgen dos preguntas:</a:t>
            </a:r>
          </a:p>
          <a:p>
            <a:pPr marL="514350" indent="-514350">
              <a:buNone/>
            </a:pPr>
            <a:endParaRPr lang="es-CO" dirty="0" smtClean="0"/>
          </a:p>
          <a:p>
            <a:pPr marL="514350" indent="-514350">
              <a:buNone/>
            </a:pPr>
            <a:r>
              <a:rPr lang="es-CO" dirty="0" smtClean="0"/>
              <a:t>    1. </a:t>
            </a:r>
            <a:r>
              <a:rPr lang="es-CO" b="1" dirty="0" smtClean="0">
                <a:solidFill>
                  <a:srgbClr val="0070C0"/>
                </a:solidFill>
              </a:rPr>
              <a:t>¿Qué día es el séptimo día?</a:t>
            </a:r>
          </a:p>
          <a:p>
            <a:pPr marL="514350" indent="-514350">
              <a:buNone/>
            </a:pPr>
            <a:r>
              <a:rPr lang="es-CO" dirty="0" smtClean="0"/>
              <a:t>    2. </a:t>
            </a:r>
            <a:r>
              <a:rPr lang="es-CO" b="1" dirty="0" smtClean="0">
                <a:solidFill>
                  <a:srgbClr val="0070C0"/>
                </a:solidFill>
              </a:rPr>
              <a:t>¿Por cuánto tiempo bendijo Dios el séptimo día? </a:t>
            </a:r>
          </a:p>
          <a:p>
            <a:pPr marL="514350" indent="-514350">
              <a:buNone/>
            </a:pPr>
            <a:r>
              <a:rPr lang="es-CO" b="1" dirty="0" smtClean="0">
                <a:solidFill>
                  <a:srgbClr val="0070C0"/>
                </a:solidFill>
              </a:rPr>
              <a:t>    </a:t>
            </a:r>
            <a:r>
              <a:rPr lang="es-CO" dirty="0" smtClean="0"/>
              <a:t>  </a:t>
            </a:r>
          </a:p>
          <a:p>
            <a:pPr marL="514350" indent="-514350">
              <a:buNone/>
            </a:pPr>
            <a:r>
              <a:rPr lang="es-CO" dirty="0" smtClean="0"/>
              <a:t>      En la lectura descubrimos que Dios no les puso nombre a los días, sino que dice simplemente: “</a:t>
            </a:r>
            <a:r>
              <a:rPr lang="es-CO" dirty="0" smtClean="0">
                <a:solidFill>
                  <a:srgbClr val="0070C0"/>
                </a:solidFill>
              </a:rPr>
              <a:t>primer día</a:t>
            </a:r>
            <a:r>
              <a:rPr lang="es-CO" dirty="0" smtClean="0"/>
              <a:t>” verso 5, “</a:t>
            </a:r>
            <a:r>
              <a:rPr lang="es-CO" dirty="0" smtClean="0">
                <a:solidFill>
                  <a:srgbClr val="0070C0"/>
                </a:solidFill>
              </a:rPr>
              <a:t>segundo día</a:t>
            </a:r>
            <a:r>
              <a:rPr lang="es-CO" dirty="0" smtClean="0"/>
              <a:t>” verso 8, “</a:t>
            </a:r>
            <a:r>
              <a:rPr lang="es-CO" dirty="0" smtClean="0">
                <a:solidFill>
                  <a:srgbClr val="0070C0"/>
                </a:solidFill>
              </a:rPr>
              <a:t>tercer día</a:t>
            </a:r>
            <a:r>
              <a:rPr lang="es-CO" dirty="0" smtClean="0"/>
              <a:t>” 13, y así sucesivamente.  </a:t>
            </a:r>
          </a:p>
          <a:p>
            <a:pPr marL="514350" indent="-514350">
              <a:buAutoNum type="arabicPeriod"/>
            </a:pP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 Después de la muerte de Jesús, </a:t>
            </a:r>
            <a:r>
              <a:rPr lang="es-CO" dirty="0" smtClean="0">
                <a:solidFill>
                  <a:srgbClr val="FF0000"/>
                </a:solidFill>
              </a:rPr>
              <a:t>Lucas 23:56</a:t>
            </a:r>
            <a:r>
              <a:rPr lang="es-CO" dirty="0" smtClean="0"/>
              <a:t>. Dice:  Y regresando, prepararon aromas y mirra. Y el </a:t>
            </a:r>
            <a:r>
              <a:rPr lang="es-CO" u="sng" dirty="0" smtClean="0">
                <a:solidFill>
                  <a:srgbClr val="0070C0"/>
                </a:solidFill>
              </a:rPr>
              <a:t>sábado descansaron según el precepto.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 Note que aquí al “séptimo día” se lo llama “sábado”.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Lucas 24:1</a:t>
            </a:r>
            <a:r>
              <a:rPr lang="es-CO" dirty="0" smtClean="0"/>
              <a:t>.  </a:t>
            </a:r>
            <a:r>
              <a:rPr lang="es-CO" u="sng" dirty="0" smtClean="0">
                <a:solidFill>
                  <a:srgbClr val="0070C0"/>
                </a:solidFill>
              </a:rPr>
              <a:t>El primer día de la semana</a:t>
            </a:r>
            <a:r>
              <a:rPr lang="es-CO" dirty="0" smtClean="0"/>
              <a:t>, muy de mañana, vinieron al sepulcro, trayendo las especias aromáticas que habían preparado, y algunas otras mujeres con ellas. </a:t>
            </a:r>
            <a:r>
              <a:rPr lang="es-CO" dirty="0" smtClean="0">
                <a:solidFill>
                  <a:srgbClr val="FF0000"/>
                </a:solidFill>
              </a:rPr>
              <a:t>Y aquí, al día que sigue al sábado se lo llama “primer día de la semana”, lo que llamamos domingo.</a:t>
            </a:r>
            <a:br>
              <a:rPr lang="es-CO" dirty="0" smtClean="0">
                <a:solidFill>
                  <a:srgbClr val="FF0000"/>
                </a:solidFill>
              </a:rPr>
            </a:br>
            <a:endParaRPr lang="es-CO" u="sng" dirty="0" smtClean="0">
              <a:solidFill>
                <a:srgbClr val="FF0000"/>
              </a:solidFill>
            </a:endParaRPr>
          </a:p>
          <a:p>
            <a:endParaRPr lang="es-CO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908720"/>
            <a:ext cx="8686800" cy="5949280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La otra inquietud  es. </a:t>
            </a:r>
            <a:r>
              <a:rPr lang="es-CO" b="1" dirty="0" smtClean="0">
                <a:solidFill>
                  <a:srgbClr val="FF0000"/>
                </a:solidFill>
              </a:rPr>
              <a:t>¿Por cuánto tiempo “bendijo” Dios al sábado?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Leamos </a:t>
            </a:r>
            <a:r>
              <a:rPr lang="es-CO" b="1" dirty="0" smtClean="0">
                <a:solidFill>
                  <a:srgbClr val="FF0000"/>
                </a:solidFill>
              </a:rPr>
              <a:t>1 Crónicas 17:27.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 </a:t>
            </a:r>
            <a:r>
              <a:rPr lang="es-CO" dirty="0" smtClean="0"/>
              <a:t>   Te has dignado bendecir a la familia de tu siervo, de modo que bajo tu protección exista para siempre. Tú, </a:t>
            </a:r>
            <a:r>
              <a:rPr lang="es-CO" cap="small" dirty="0" smtClean="0"/>
              <a:t>Señor</a:t>
            </a:r>
            <a:r>
              <a:rPr lang="es-CO" dirty="0" smtClean="0"/>
              <a:t>, la has bendecido, y por eso quedará </a:t>
            </a:r>
            <a:r>
              <a:rPr lang="es-CO" b="1" dirty="0" smtClean="0">
                <a:solidFill>
                  <a:srgbClr val="FF0000"/>
                </a:solidFill>
              </a:rPr>
              <a:t>bendita para siempre.»</a:t>
            </a:r>
          </a:p>
          <a:p>
            <a:pPr>
              <a:buNone/>
            </a:pPr>
            <a:endParaRPr lang="es-CO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 </a:t>
            </a:r>
            <a:r>
              <a:rPr lang="es-CO" dirty="0" smtClean="0"/>
              <a:t>De acuerdo a lo que hemos encontrado en esta lectura, el sábado surgió desde la misma creación del mundo, por tanto, la enseñanza de que el sábado se dio a conocer en el monte Sinaí, es una enseñanza que no tiene apoyo Bíblico, puesto este surgió desde la misma creación del mundo.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¿Quiénes participaron de la adoración a Dios en ese primer sábado?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La Biblia registra que estuvieron presentes Adán y Eva, y además vieron y oyeron cuando Dios “bendijo y declaró santo el séptimo día”.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Esto fue lo único que presencio Adán y Eva realizar de la creación, porque lo demás tuvieron que aceptarlo por fe , ya que ellos no existían.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</a:t>
            </a:r>
            <a:r>
              <a:rPr lang="es-CO" sz="3500" b="1" dirty="0" smtClean="0">
                <a:solidFill>
                  <a:srgbClr val="FF0000"/>
                </a:solidFill>
              </a:rPr>
              <a:t> ¿Por qué no participaron de la adoración ese día los Israelitas?  </a:t>
            </a:r>
            <a:endParaRPr lang="es-CO" sz="3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</a:t>
            </a:r>
            <a:r>
              <a:rPr lang="es-CO" sz="2400" dirty="0" smtClean="0"/>
              <a:t> </a:t>
            </a:r>
            <a:r>
              <a:rPr lang="es-CO" sz="2800" b="1" dirty="0" smtClean="0">
                <a:solidFill>
                  <a:srgbClr val="FF0000"/>
                </a:solidFill>
              </a:rPr>
              <a:t>¿Donde estaban los Israelitas cuando Dios creó el sábado?         </a:t>
            </a:r>
            <a:r>
              <a:rPr lang="es-CO" sz="2800" b="1" dirty="0" smtClean="0"/>
              <a:t> Miremos el siguiente cuadro.</a:t>
            </a:r>
          </a:p>
          <a:p>
            <a:pPr>
              <a:buNone/>
            </a:pPr>
            <a:endParaRPr lang="es-CO" sz="35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sz="3500" dirty="0" smtClean="0"/>
              <a:t>   </a:t>
            </a:r>
            <a:endParaRPr lang="es-CO" dirty="0" smtClean="0"/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endParaRPr lang="es-CO" dirty="0" smtClean="0"/>
          </a:p>
        </p:txBody>
      </p:sp>
      <p:cxnSp>
        <p:nvCxnSpPr>
          <p:cNvPr id="5" name="4 Conector recto"/>
          <p:cNvCxnSpPr/>
          <p:nvPr/>
        </p:nvCxnSpPr>
        <p:spPr>
          <a:xfrm rot="5400000">
            <a:off x="-1800708" y="3681028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611560" y="1484784"/>
            <a:ext cx="3528392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flipV="1">
            <a:off x="971600" y="1772816"/>
            <a:ext cx="360040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 flipV="1">
            <a:off x="1331640" y="2132856"/>
            <a:ext cx="403244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V="1">
            <a:off x="1835696" y="2492896"/>
            <a:ext cx="3528392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2411760" y="2924944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>
            <a:off x="2843808" y="3284984"/>
            <a:ext cx="3960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>
            <a:off x="3347864" y="3645024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Conector recto"/>
          <p:cNvCxnSpPr/>
          <p:nvPr/>
        </p:nvCxnSpPr>
        <p:spPr>
          <a:xfrm>
            <a:off x="3851920" y="4077072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>
            <a:off x="4211960" y="4509120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32 Conector recto"/>
          <p:cNvCxnSpPr/>
          <p:nvPr/>
        </p:nvCxnSpPr>
        <p:spPr>
          <a:xfrm>
            <a:off x="5364088" y="4869160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"/>
          <p:cNvCxnSpPr/>
          <p:nvPr/>
        </p:nvCxnSpPr>
        <p:spPr>
          <a:xfrm rot="16200000" flipH="1">
            <a:off x="5652120" y="3573016"/>
            <a:ext cx="468052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54 Conector recto"/>
          <p:cNvCxnSpPr/>
          <p:nvPr/>
        </p:nvCxnSpPr>
        <p:spPr>
          <a:xfrm>
            <a:off x="6804248" y="5301208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62 Conector recto"/>
          <p:cNvCxnSpPr>
            <a:endCxn id="37" idx="1"/>
          </p:cNvCxnSpPr>
          <p:nvPr/>
        </p:nvCxnSpPr>
        <p:spPr>
          <a:xfrm rot="10800000">
            <a:off x="971600" y="166945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83 Rectángulo"/>
          <p:cNvSpPr/>
          <p:nvPr/>
        </p:nvSpPr>
        <p:spPr>
          <a:xfrm>
            <a:off x="539552" y="5733256"/>
            <a:ext cx="7488832" cy="830997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Los Patriarcas y sus años de vida Lea Gén.5 , antes del diluvio.</a:t>
            </a:r>
            <a:r>
              <a:rPr lang="es-CO" sz="2400" b="1" u="sng" dirty="0" smtClean="0">
                <a:solidFill>
                  <a:srgbClr val="FF0000"/>
                </a:solidFill>
              </a:rPr>
              <a:t> Note que aquí no aparecen los Israelitas.</a:t>
            </a:r>
            <a:endParaRPr lang="es-CO" sz="2400" b="1" u="sng" dirty="0">
              <a:solidFill>
                <a:srgbClr val="FF0000"/>
              </a:solidFill>
            </a:endParaRPr>
          </a:p>
        </p:txBody>
      </p:sp>
      <p:sp>
        <p:nvSpPr>
          <p:cNvPr id="54" name="53 Rectángulo"/>
          <p:cNvSpPr/>
          <p:nvPr/>
        </p:nvSpPr>
        <p:spPr>
          <a:xfrm>
            <a:off x="179513" y="1340768"/>
            <a:ext cx="432048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CREACION</a:t>
            </a:r>
            <a:endParaRPr lang="es-E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6" name="55 Rectángulo"/>
          <p:cNvSpPr/>
          <p:nvPr/>
        </p:nvSpPr>
        <p:spPr>
          <a:xfrm flipH="1">
            <a:off x="7956376" y="1340768"/>
            <a:ext cx="432048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DILUVIO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2" name="51 Rectángulo"/>
          <p:cNvSpPr/>
          <p:nvPr/>
        </p:nvSpPr>
        <p:spPr>
          <a:xfrm>
            <a:off x="532551" y="1164807"/>
            <a:ext cx="45968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Adán                                                          930</a:t>
            </a:r>
            <a:endParaRPr lang="es-CO" dirty="0"/>
          </a:p>
        </p:txBody>
      </p:sp>
      <p:sp>
        <p:nvSpPr>
          <p:cNvPr id="130" name="129 Rectángulo"/>
          <p:cNvSpPr/>
          <p:nvPr/>
        </p:nvSpPr>
        <p:spPr>
          <a:xfrm>
            <a:off x="539552" y="1556792"/>
            <a:ext cx="47036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130   Set                                                           912</a:t>
            </a:r>
            <a:endParaRPr lang="es-CO" dirty="0"/>
          </a:p>
        </p:txBody>
      </p:sp>
      <p:sp>
        <p:nvSpPr>
          <p:cNvPr id="131" name="130 Rectángulo"/>
          <p:cNvSpPr/>
          <p:nvPr/>
        </p:nvSpPr>
        <p:spPr>
          <a:xfrm>
            <a:off x="899592" y="1844824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105   Enos                                                       905</a:t>
            </a:r>
            <a:endParaRPr lang="es-CO" dirty="0"/>
          </a:p>
        </p:txBody>
      </p:sp>
      <p:sp>
        <p:nvSpPr>
          <p:cNvPr id="132" name="131 Rectángulo"/>
          <p:cNvSpPr/>
          <p:nvPr/>
        </p:nvSpPr>
        <p:spPr>
          <a:xfrm>
            <a:off x="1547664" y="2204864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90   Cainán                                            910</a:t>
            </a:r>
            <a:endParaRPr lang="es-CO" dirty="0"/>
          </a:p>
        </p:txBody>
      </p:sp>
      <p:sp>
        <p:nvSpPr>
          <p:cNvPr id="137" name="136 Rectángulo"/>
          <p:cNvSpPr/>
          <p:nvPr/>
        </p:nvSpPr>
        <p:spPr>
          <a:xfrm>
            <a:off x="1979712" y="2564904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70    Mahalaleel                                     895</a:t>
            </a:r>
            <a:endParaRPr lang="es-CO" dirty="0"/>
          </a:p>
        </p:txBody>
      </p:sp>
      <p:sp>
        <p:nvSpPr>
          <p:cNvPr id="139" name="138 Rectángulo"/>
          <p:cNvSpPr/>
          <p:nvPr/>
        </p:nvSpPr>
        <p:spPr>
          <a:xfrm>
            <a:off x="2339752" y="2924944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65     Jared                                                    962</a:t>
            </a:r>
            <a:endParaRPr lang="es-CO" dirty="0"/>
          </a:p>
        </p:txBody>
      </p:sp>
      <p:sp>
        <p:nvSpPr>
          <p:cNvPr id="141" name="140 Rectángulo"/>
          <p:cNvSpPr/>
          <p:nvPr/>
        </p:nvSpPr>
        <p:spPr>
          <a:xfrm>
            <a:off x="2627784" y="3356992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  162      Enoc                         365</a:t>
            </a:r>
            <a:endParaRPr lang="es-CO" dirty="0"/>
          </a:p>
        </p:txBody>
      </p:sp>
      <p:sp>
        <p:nvSpPr>
          <p:cNvPr id="142" name="141 Rectángulo"/>
          <p:cNvSpPr/>
          <p:nvPr/>
        </p:nvSpPr>
        <p:spPr>
          <a:xfrm>
            <a:off x="3203848" y="3789040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65     Matusalén                                                     969</a:t>
            </a:r>
            <a:endParaRPr lang="es-CO" dirty="0"/>
          </a:p>
        </p:txBody>
      </p:sp>
      <p:sp>
        <p:nvSpPr>
          <p:cNvPr id="145" name="144 Rectángulo"/>
          <p:cNvSpPr/>
          <p:nvPr/>
        </p:nvSpPr>
        <p:spPr>
          <a:xfrm>
            <a:off x="3707904" y="4149080"/>
            <a:ext cx="4176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187   Lamec                                                777</a:t>
            </a:r>
            <a:endParaRPr lang="es-CO" dirty="0"/>
          </a:p>
        </p:txBody>
      </p:sp>
      <p:sp>
        <p:nvSpPr>
          <p:cNvPr id="146" name="145 Rectángulo"/>
          <p:cNvSpPr/>
          <p:nvPr/>
        </p:nvSpPr>
        <p:spPr>
          <a:xfrm>
            <a:off x="4283968" y="4509120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      182      Noe                                                          950</a:t>
            </a:r>
            <a:endParaRPr lang="es-CO" dirty="0"/>
          </a:p>
        </p:txBody>
      </p:sp>
      <p:sp>
        <p:nvSpPr>
          <p:cNvPr id="147" name="146 Rectángulo"/>
          <p:cNvSpPr/>
          <p:nvPr/>
        </p:nvSpPr>
        <p:spPr>
          <a:xfrm>
            <a:off x="6156176" y="4941168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562   Sem                              600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52" grpId="0"/>
      <p:bldP spid="130" grpId="0"/>
      <p:bldP spid="131" grpId="0"/>
      <p:bldP spid="132" grpId="0"/>
      <p:bldP spid="137" grpId="0"/>
      <p:bldP spid="139" grpId="0"/>
      <p:bldP spid="141" grpId="0"/>
      <p:bldP spid="142" grpId="0"/>
      <p:bldP spid="145" grpId="0"/>
      <p:bldP spid="146" grpId="0"/>
      <p:bldP spid="1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69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/>
            </a:r>
            <a:br>
              <a:rPr lang="es-CO" b="1" dirty="0" smtClean="0">
                <a:solidFill>
                  <a:srgbClr val="FF0000"/>
                </a:solidFill>
              </a:rPr>
            </a:br>
            <a:r>
              <a:rPr lang="es-CO" b="1" dirty="0" smtClean="0">
                <a:solidFill>
                  <a:srgbClr val="FF0000"/>
                </a:solidFill>
              </a:rPr>
              <a:t>Patriarcas después del diluvio</a:t>
            </a:r>
            <a:br>
              <a:rPr lang="es-CO" b="1" dirty="0" smtClean="0">
                <a:solidFill>
                  <a:srgbClr val="FF0000"/>
                </a:solidFill>
              </a:rPr>
            </a:b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772816"/>
            <a:ext cx="576064" cy="43533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 </a:t>
            </a:r>
          </a:p>
        </p:txBody>
      </p:sp>
      <p:cxnSp>
        <p:nvCxnSpPr>
          <p:cNvPr id="5" name="4 Conector recto"/>
          <p:cNvCxnSpPr/>
          <p:nvPr/>
        </p:nvCxnSpPr>
        <p:spPr>
          <a:xfrm rot="16200000" flipH="1">
            <a:off x="-1188640" y="3573016"/>
            <a:ext cx="511256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V="1">
            <a:off x="467544" y="1484784"/>
            <a:ext cx="7128792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flipV="1">
            <a:off x="1979712" y="1844824"/>
            <a:ext cx="446449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flipV="1">
            <a:off x="2627784" y="2132856"/>
            <a:ext cx="396044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flipV="1">
            <a:off x="2843808" y="2420888"/>
            <a:ext cx="453650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 flipV="1">
            <a:off x="3275856" y="2852936"/>
            <a:ext cx="194421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 flipV="1">
            <a:off x="3635896" y="321297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 flipV="1">
            <a:off x="3923928" y="3573016"/>
            <a:ext cx="165618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"/>
          <p:cNvCxnSpPr/>
          <p:nvPr/>
        </p:nvCxnSpPr>
        <p:spPr>
          <a:xfrm flipV="1">
            <a:off x="4572000" y="3861048"/>
            <a:ext cx="1368152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 flipV="1">
            <a:off x="5220072" y="4149080"/>
            <a:ext cx="273630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flipV="1">
            <a:off x="5724128" y="4509120"/>
            <a:ext cx="259228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67 Rectángulo"/>
          <p:cNvSpPr/>
          <p:nvPr/>
        </p:nvSpPr>
        <p:spPr>
          <a:xfrm>
            <a:off x="1475656" y="5301208"/>
            <a:ext cx="7272808" cy="156966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Y 450 años después del diluvio nace Abram y 610 Jacob, veintidós generaciones después de la creación. 2100 años después de que Dios creara el sábado. Tomado de C.B.A. t. 1. 195.</a:t>
            </a:r>
            <a:endParaRPr lang="es-CO" sz="2400" b="1" dirty="0"/>
          </a:p>
        </p:txBody>
      </p:sp>
      <p:cxnSp>
        <p:nvCxnSpPr>
          <p:cNvPr id="69" name="68 Conector recto"/>
          <p:cNvCxnSpPr/>
          <p:nvPr/>
        </p:nvCxnSpPr>
        <p:spPr>
          <a:xfrm>
            <a:off x="7020272" y="4797152"/>
            <a:ext cx="15841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/>
          <p:nvPr/>
        </p:nvCxnSpPr>
        <p:spPr>
          <a:xfrm>
            <a:off x="7524328" y="5085184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78 Rectángulo"/>
          <p:cNvSpPr/>
          <p:nvPr/>
        </p:nvSpPr>
        <p:spPr>
          <a:xfrm>
            <a:off x="971600" y="1484784"/>
            <a:ext cx="432048" cy="41096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DILUVIO</a:t>
            </a:r>
            <a:endParaRPr lang="es-E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42" name="41 Conector recto"/>
          <p:cNvCxnSpPr/>
          <p:nvPr/>
        </p:nvCxnSpPr>
        <p:spPr>
          <a:xfrm flipV="1">
            <a:off x="0" y="1124744"/>
            <a:ext cx="687625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70 Rectángulo"/>
          <p:cNvSpPr/>
          <p:nvPr/>
        </p:nvSpPr>
        <p:spPr>
          <a:xfrm>
            <a:off x="539552" y="90872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Noe                                                                                                     950</a:t>
            </a:r>
            <a:endParaRPr lang="es-CO" dirty="0"/>
          </a:p>
        </p:txBody>
      </p:sp>
      <p:sp>
        <p:nvSpPr>
          <p:cNvPr id="81" name="80 Rectángulo"/>
          <p:cNvSpPr/>
          <p:nvPr/>
        </p:nvSpPr>
        <p:spPr>
          <a:xfrm>
            <a:off x="467544" y="1268760"/>
            <a:ext cx="70498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Sem                                                                                                                   600</a:t>
            </a:r>
            <a:endParaRPr lang="es-CO" dirty="0"/>
          </a:p>
        </p:txBody>
      </p:sp>
      <p:sp>
        <p:nvSpPr>
          <p:cNvPr id="82" name="81 Rectángulo"/>
          <p:cNvSpPr/>
          <p:nvPr/>
        </p:nvSpPr>
        <p:spPr>
          <a:xfrm>
            <a:off x="1331640" y="1556792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100     Arfaxad                                                                438</a:t>
            </a:r>
            <a:endParaRPr lang="es-CO" dirty="0"/>
          </a:p>
        </p:txBody>
      </p:sp>
      <p:sp>
        <p:nvSpPr>
          <p:cNvPr id="84" name="83 Rectángulo"/>
          <p:cNvSpPr/>
          <p:nvPr/>
        </p:nvSpPr>
        <p:spPr>
          <a:xfrm>
            <a:off x="2051720" y="1916832"/>
            <a:ext cx="475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35     Sala                                                               433</a:t>
            </a:r>
            <a:endParaRPr lang="es-CO" dirty="0"/>
          </a:p>
        </p:txBody>
      </p:sp>
      <p:sp>
        <p:nvSpPr>
          <p:cNvPr id="86" name="85 Rectángulo"/>
          <p:cNvSpPr/>
          <p:nvPr/>
        </p:nvSpPr>
        <p:spPr>
          <a:xfrm>
            <a:off x="2267744" y="2204864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30   Heber                                                                 464</a:t>
            </a:r>
            <a:endParaRPr lang="es-CO" dirty="0"/>
          </a:p>
        </p:txBody>
      </p:sp>
      <p:sp>
        <p:nvSpPr>
          <p:cNvPr id="87" name="86 Rectángulo"/>
          <p:cNvSpPr/>
          <p:nvPr/>
        </p:nvSpPr>
        <p:spPr>
          <a:xfrm>
            <a:off x="2699792" y="2564904"/>
            <a:ext cx="3672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34    Peleg                                         239</a:t>
            </a:r>
            <a:endParaRPr lang="es-CO" dirty="0"/>
          </a:p>
        </p:txBody>
      </p:sp>
      <p:sp>
        <p:nvSpPr>
          <p:cNvPr id="90" name="89 Rectángulo"/>
          <p:cNvSpPr/>
          <p:nvPr/>
        </p:nvSpPr>
        <p:spPr>
          <a:xfrm>
            <a:off x="3131840" y="2924944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30   Reu                                        239</a:t>
            </a:r>
            <a:endParaRPr lang="es-CO" dirty="0"/>
          </a:p>
        </p:txBody>
      </p:sp>
      <p:sp>
        <p:nvSpPr>
          <p:cNvPr id="97" name="96 Rectángulo"/>
          <p:cNvSpPr/>
          <p:nvPr/>
        </p:nvSpPr>
        <p:spPr>
          <a:xfrm>
            <a:off x="3563888" y="3244334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32   Serug                          230</a:t>
            </a:r>
            <a:endParaRPr lang="es-CO" dirty="0"/>
          </a:p>
        </p:txBody>
      </p:sp>
      <p:sp>
        <p:nvSpPr>
          <p:cNvPr id="99" name="98 Rectángulo"/>
          <p:cNvSpPr/>
          <p:nvPr/>
        </p:nvSpPr>
        <p:spPr>
          <a:xfrm>
            <a:off x="3855457" y="3645024"/>
            <a:ext cx="22287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30 Nacor                148</a:t>
            </a:r>
            <a:endParaRPr lang="es-CO" dirty="0"/>
          </a:p>
        </p:txBody>
      </p:sp>
      <p:sp>
        <p:nvSpPr>
          <p:cNvPr id="102" name="101 Rectángulo"/>
          <p:cNvSpPr/>
          <p:nvPr/>
        </p:nvSpPr>
        <p:spPr>
          <a:xfrm>
            <a:off x="4427984" y="3933056"/>
            <a:ext cx="2592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29   Taré                   200</a:t>
            </a:r>
            <a:endParaRPr lang="es-CO" dirty="0"/>
          </a:p>
        </p:txBody>
      </p:sp>
      <p:sp>
        <p:nvSpPr>
          <p:cNvPr id="103" name="102 Rectángulo"/>
          <p:cNvSpPr/>
          <p:nvPr/>
        </p:nvSpPr>
        <p:spPr>
          <a:xfrm>
            <a:off x="4932040" y="4221088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130       Abram                                 175</a:t>
            </a:r>
            <a:endParaRPr lang="es-CO" dirty="0"/>
          </a:p>
        </p:txBody>
      </p:sp>
      <p:sp>
        <p:nvSpPr>
          <p:cNvPr id="109" name="108 Rectángulo"/>
          <p:cNvSpPr/>
          <p:nvPr/>
        </p:nvSpPr>
        <p:spPr>
          <a:xfrm>
            <a:off x="5508104" y="4509120"/>
            <a:ext cx="363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100      Isaac                                    180</a:t>
            </a:r>
            <a:endParaRPr lang="es-CO" dirty="0"/>
          </a:p>
        </p:txBody>
      </p:sp>
      <p:sp>
        <p:nvSpPr>
          <p:cNvPr id="110" name="109 Rectángulo"/>
          <p:cNvSpPr/>
          <p:nvPr/>
        </p:nvSpPr>
        <p:spPr>
          <a:xfrm>
            <a:off x="6012160" y="4797152"/>
            <a:ext cx="3131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60   Jacob                               147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68" grpId="0" animBg="1"/>
      <p:bldP spid="79" grpId="0"/>
      <p:bldP spid="71" grpId="0"/>
      <p:bldP spid="81" grpId="0"/>
      <p:bldP spid="82" grpId="0"/>
      <p:bldP spid="84" grpId="0"/>
      <p:bldP spid="86" grpId="0"/>
      <p:bldP spid="87" grpId="0"/>
      <p:bldP spid="90" grpId="0"/>
      <p:bldP spid="97" grpId="0"/>
      <p:bldP spid="99" grpId="0"/>
      <p:bldP spid="102" grpId="0"/>
      <p:bldP spid="103" grpId="0"/>
      <p:bldP spid="109" grpId="0"/>
      <p:bldP spid="1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3200" dirty="0" smtClean="0">
                <a:latin typeface="Algerian" pitchFamily="82" charset="0"/>
              </a:rPr>
              <a:t>¿Para quién fue hecho el sábado?</a:t>
            </a:r>
            <a:endParaRPr lang="es-CO" sz="32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b="1" dirty="0" smtClean="0">
                <a:solidFill>
                  <a:srgbClr val="FF0000"/>
                </a:solidFill>
              </a:rPr>
              <a:t> Mar.2:27.</a:t>
            </a:r>
            <a:r>
              <a:rPr lang="es-CO" dirty="0" smtClean="0"/>
              <a:t> También les dijo: El día de reposo fue hecho</a:t>
            </a:r>
            <a:r>
              <a:rPr lang="es-CO" u="sng" dirty="0" smtClean="0">
                <a:solidFill>
                  <a:srgbClr val="0070C0"/>
                </a:solidFill>
              </a:rPr>
              <a:t> por causa del hombre</a:t>
            </a:r>
            <a:r>
              <a:rPr lang="es-CO" dirty="0" smtClean="0"/>
              <a:t>, y no el hombre por causa del día de reposo.  </a:t>
            </a:r>
            <a:r>
              <a:rPr lang="es-CO" dirty="0" smtClean="0">
                <a:solidFill>
                  <a:srgbClr val="FF0000"/>
                </a:solidFill>
              </a:rPr>
              <a:t>(Lea Isai.56;2)</a:t>
            </a:r>
            <a:r>
              <a:rPr lang="es-CO" dirty="0" smtClean="0"/>
              <a:t>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Note que Jesús no dijo que el sábado había sido hecho por causa de </a:t>
            </a:r>
            <a:r>
              <a:rPr lang="es-CO" dirty="0" smtClean="0">
                <a:solidFill>
                  <a:srgbClr val="0070C0"/>
                </a:solidFill>
              </a:rPr>
              <a:t>“los Israelitas”</a:t>
            </a:r>
            <a:r>
              <a:rPr lang="es-CO" dirty="0" smtClean="0"/>
              <a:t> o para los “</a:t>
            </a:r>
            <a:r>
              <a:rPr lang="es-CO" dirty="0" smtClean="0">
                <a:solidFill>
                  <a:srgbClr val="0070C0"/>
                </a:solidFill>
              </a:rPr>
              <a:t>Israelitas</a:t>
            </a:r>
            <a:r>
              <a:rPr lang="es-CO" dirty="0" smtClean="0"/>
              <a:t>” , sino para “</a:t>
            </a:r>
            <a:r>
              <a:rPr lang="es-CO" dirty="0" smtClean="0">
                <a:solidFill>
                  <a:srgbClr val="0070C0"/>
                </a:solidFill>
              </a:rPr>
              <a:t>el hombre</a:t>
            </a:r>
            <a:r>
              <a:rPr lang="es-CO" dirty="0" smtClean="0"/>
              <a:t>”. Esto quiere decir que el plan de Dios era que  </a:t>
            </a:r>
            <a:r>
              <a:rPr lang="es-CO" u="sng" dirty="0" smtClean="0">
                <a:solidFill>
                  <a:srgbClr val="0070C0"/>
                </a:solidFill>
              </a:rPr>
              <a:t>todos los hombres guardaran el séptimo día</a:t>
            </a:r>
            <a:r>
              <a:rPr lang="es-CO" dirty="0" smtClean="0"/>
              <a:t>, sábado.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6453336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¿Si fue para todos los hombre, porque razón  le dijo Dios a Moisés: “Tú hablarás a los hijos de Israel, diciendo: “</a:t>
            </a:r>
            <a:r>
              <a:rPr lang="es-CO" b="1" u="sng" dirty="0" smtClean="0">
                <a:solidFill>
                  <a:srgbClr val="FF0000"/>
                </a:solidFill>
              </a:rPr>
              <a:t>En verdad vosotros guardaréis mis días de reposo</a:t>
            </a:r>
            <a:r>
              <a:rPr lang="es-CO" dirty="0" smtClean="0"/>
              <a:t>”?</a:t>
            </a:r>
          </a:p>
          <a:p>
            <a:pPr>
              <a:buNone/>
            </a:pPr>
            <a:r>
              <a:rPr lang="es-CO" dirty="0" smtClean="0"/>
              <a:t>                </a:t>
            </a:r>
          </a:p>
          <a:p>
            <a:pPr>
              <a:buNone/>
            </a:pPr>
            <a:r>
              <a:rPr lang="es-CO" dirty="0" smtClean="0"/>
              <a:t>             </a:t>
            </a:r>
            <a:r>
              <a:rPr lang="es-CO" sz="3600" b="1" dirty="0" smtClean="0">
                <a:solidFill>
                  <a:srgbClr val="002060"/>
                </a:solidFill>
              </a:rPr>
              <a:t>¿Cómo conciliar estos dos textos?</a:t>
            </a:r>
          </a:p>
          <a:p>
            <a:pPr>
              <a:buNone/>
            </a:pPr>
            <a:r>
              <a:rPr lang="es-CO" dirty="0" smtClean="0"/>
              <a:t>            </a:t>
            </a:r>
            <a:r>
              <a:rPr lang="es-CO" sz="3600" b="1" dirty="0" smtClean="0">
                <a:solidFill>
                  <a:srgbClr val="002060"/>
                </a:solidFill>
              </a:rPr>
              <a:t>¿Usted creé que Dios se contradice?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Jesús dijo que el sábado había sido hecho para </a:t>
            </a:r>
            <a:r>
              <a:rPr lang="es-CO" u="sng" dirty="0" smtClean="0">
                <a:solidFill>
                  <a:srgbClr val="0070C0"/>
                </a:solidFill>
              </a:rPr>
              <a:t>“el hombre”</a:t>
            </a:r>
            <a:r>
              <a:rPr lang="es-CO" dirty="0" smtClean="0"/>
              <a:t>, y a Moisés le ordena: “di a los </a:t>
            </a:r>
            <a:r>
              <a:rPr lang="es-CO" u="sng" dirty="0" smtClean="0">
                <a:solidFill>
                  <a:srgbClr val="0070C0"/>
                </a:solidFill>
              </a:rPr>
              <a:t>hijos de Israel</a:t>
            </a:r>
            <a:r>
              <a:rPr lang="es-CO" dirty="0" smtClean="0"/>
              <a:t>, en verdad </a:t>
            </a:r>
            <a:r>
              <a:rPr lang="es-CO" u="sng" dirty="0" smtClean="0">
                <a:solidFill>
                  <a:srgbClr val="0070C0"/>
                </a:solidFill>
              </a:rPr>
              <a:t>vosotros</a:t>
            </a:r>
            <a:r>
              <a:rPr lang="es-CO" dirty="0" smtClean="0"/>
              <a:t> guardaréis mis días de reposo”.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La Biblia dice que Dios nunca se contradice diciendo una cosa en el A. Testamento y otra diferente en el N. Testamento.</a:t>
            </a:r>
          </a:p>
          <a:p>
            <a:endParaRPr lang="es-CO" dirty="0" smtClean="0"/>
          </a:p>
          <a:p>
            <a:pPr>
              <a:buNone/>
            </a:pPr>
            <a:r>
              <a:rPr lang="es-CO" sz="3600" baseline="30000" dirty="0" smtClean="0"/>
              <a:t> </a:t>
            </a:r>
            <a:r>
              <a:rPr lang="es-CO" sz="3600" dirty="0" smtClean="0"/>
              <a:t>   </a:t>
            </a:r>
            <a:r>
              <a:rPr lang="es-CO" sz="3600" dirty="0" smtClean="0">
                <a:solidFill>
                  <a:srgbClr val="FF0000"/>
                </a:solidFill>
              </a:rPr>
              <a:t>Hebreos 13:8</a:t>
            </a:r>
            <a:r>
              <a:rPr lang="es-CO" sz="3600" dirty="0" smtClean="0"/>
              <a:t> </a:t>
            </a:r>
            <a:r>
              <a:rPr lang="es-CO" dirty="0" smtClean="0"/>
              <a:t> dice: Jesucristo es el </a:t>
            </a:r>
            <a:r>
              <a:rPr lang="es-CO" b="1" u="sng" dirty="0" smtClean="0">
                <a:solidFill>
                  <a:srgbClr val="0070C0"/>
                </a:solidFill>
              </a:rPr>
              <a:t>mismo ayer, y hoy, y por los siglos.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 Toda buena dádiva y todo don perfecto descienden de lo alto, donde está el Padre que creó las lumbreras celestes, y que no </a:t>
            </a:r>
            <a:r>
              <a:rPr lang="es-CO" b="1" u="sng" dirty="0" smtClean="0">
                <a:solidFill>
                  <a:srgbClr val="0070C0"/>
                </a:solidFill>
              </a:rPr>
              <a:t>cambia</a:t>
            </a:r>
            <a:r>
              <a:rPr lang="es-CO" dirty="0" smtClean="0"/>
              <a:t> como los astros ni se </a:t>
            </a:r>
            <a:r>
              <a:rPr lang="es-CO" b="1" u="sng" dirty="0" smtClean="0">
                <a:solidFill>
                  <a:srgbClr val="0070C0"/>
                </a:solidFill>
              </a:rPr>
              <a:t>mueve </a:t>
            </a:r>
            <a:r>
              <a:rPr lang="es-CO" dirty="0" smtClean="0"/>
              <a:t>como las sombras </a:t>
            </a:r>
            <a:r>
              <a:rPr lang="es-CO" dirty="0" smtClean="0">
                <a:solidFill>
                  <a:srgbClr val="FF0000"/>
                </a:solidFill>
              </a:rPr>
              <a:t>(Santiago 1:17). </a:t>
            </a:r>
            <a:r>
              <a:rPr lang="es-CO" dirty="0" smtClean="0"/>
              <a:t>Es decir, su carácter no cambia.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Por eso dice: “</a:t>
            </a:r>
            <a:r>
              <a:rPr lang="es-CO" b="1" dirty="0" smtClean="0">
                <a:solidFill>
                  <a:srgbClr val="0070C0"/>
                </a:solidFill>
              </a:rPr>
              <a:t>Dios no es hombre, para que mienta, Ni hijo de hombre para que se arrepienta. El dijo, ¿y no hará?  Habló, ¿y no lo ejecutará”?</a:t>
            </a:r>
            <a:r>
              <a:rPr lang="es-CO" dirty="0" smtClean="0">
                <a:solidFill>
                  <a:srgbClr val="FF0000"/>
                </a:solidFill>
              </a:rPr>
              <a:t>  Números 23:19.</a:t>
            </a:r>
            <a:endParaRPr lang="es-CO" b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Y además dice: “</a:t>
            </a:r>
            <a:r>
              <a:rPr lang="es-CO" b="1" u="sng" dirty="0" smtClean="0">
                <a:solidFill>
                  <a:srgbClr val="0070C0"/>
                </a:solidFill>
              </a:rPr>
              <a:t>No olvidaré mi pacto, </a:t>
            </a:r>
            <a:br>
              <a:rPr lang="es-CO" b="1" u="sng" dirty="0" smtClean="0">
                <a:solidFill>
                  <a:srgbClr val="0070C0"/>
                </a:solidFill>
              </a:rPr>
            </a:br>
            <a:r>
              <a:rPr lang="es-CO" b="1" u="sng" dirty="0" smtClean="0">
                <a:solidFill>
                  <a:srgbClr val="0070C0"/>
                </a:solidFill>
              </a:rPr>
              <a:t>Ni mudaré lo que ha salido de mis labios”</a:t>
            </a:r>
            <a:r>
              <a:rPr lang="es-CO" dirty="0" smtClean="0">
                <a:solidFill>
                  <a:srgbClr val="FF0000"/>
                </a:solidFill>
              </a:rPr>
              <a:t> (Salmo 89:34. </a:t>
            </a:r>
            <a:r>
              <a:rPr lang="es-CO" dirty="0" smtClean="0"/>
              <a:t/>
            </a:r>
            <a:br>
              <a:rPr lang="es-CO" dirty="0" smtClean="0"/>
            </a:b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000" dirty="0" smtClean="0">
                <a:latin typeface="Algerian" pitchFamily="82" charset="0"/>
              </a:rPr>
              <a:t>¿Cuál es la causa de esta aparente contradicción?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Como vimos anteriormente, Dios deseaba que todos los hombres santificarán el sábado, porque fue hecho “</a:t>
            </a:r>
            <a:r>
              <a:rPr lang="es-CO" dirty="0" smtClean="0">
                <a:solidFill>
                  <a:srgbClr val="0070C0"/>
                </a:solidFill>
              </a:rPr>
              <a:t>para el hombre</a:t>
            </a:r>
            <a:r>
              <a:rPr lang="es-CO" dirty="0" smtClean="0"/>
              <a:t>” en la primer semana de la creación.</a:t>
            </a:r>
          </a:p>
          <a:p>
            <a:pPr>
              <a:buNone/>
            </a:pPr>
            <a:r>
              <a:rPr lang="es-CO" dirty="0" smtClean="0"/>
              <a:t>    Cuando apareció el pecado y los hombre se </a:t>
            </a:r>
            <a:r>
              <a:rPr lang="es-CO" u="sng" dirty="0" smtClean="0">
                <a:solidFill>
                  <a:srgbClr val="0070C0"/>
                </a:solidFill>
              </a:rPr>
              <a:t>polarizaron en dos bandos</a:t>
            </a:r>
            <a:r>
              <a:rPr lang="es-CO" dirty="0" smtClean="0"/>
              <a:t>, los que decidieron obedecer a Dios y los que se </a:t>
            </a:r>
            <a:r>
              <a:rPr lang="es-CO" u="sng" dirty="0" smtClean="0">
                <a:solidFill>
                  <a:srgbClr val="0070C0"/>
                </a:solidFill>
              </a:rPr>
              <a:t>opusieron a sus Mandamientos o parte de ellos</a:t>
            </a:r>
            <a:r>
              <a:rPr lang="es-CO" dirty="0" smtClean="0"/>
              <a:t>, Dios colocó ese día como </a:t>
            </a:r>
            <a:r>
              <a:rPr lang="es-CO" b="1" u="sng" dirty="0" smtClean="0">
                <a:solidFill>
                  <a:srgbClr val="FF0000"/>
                </a:solidFill>
              </a:rPr>
              <a:t>señal de identificación entre él y su pueblo.</a:t>
            </a:r>
          </a:p>
          <a:p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sz="4200" b="1" dirty="0" smtClean="0">
                <a:solidFill>
                  <a:srgbClr val="FF0000"/>
                </a:solidFill>
              </a:rPr>
              <a:t>¿Cómo y desde cuando se polarizaron los hombres?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Tenemos dos hermanos ofreciendo el sacrificio a Dios, Abel ofrece lo que Dios exigía, un </a:t>
            </a:r>
            <a:r>
              <a:rPr lang="es-CO" u="sng" dirty="0" smtClean="0">
                <a:solidFill>
                  <a:srgbClr val="0070C0"/>
                </a:solidFill>
              </a:rPr>
              <a:t>“cordero con su gordura”</a:t>
            </a:r>
            <a:r>
              <a:rPr lang="es-CO" dirty="0" smtClean="0"/>
              <a:t> que representaba a Cristo como su salvador, y es aceptado por Dios </a:t>
            </a:r>
            <a:r>
              <a:rPr lang="es-CO" dirty="0" smtClean="0">
                <a:solidFill>
                  <a:srgbClr val="FF0000"/>
                </a:solidFill>
              </a:rPr>
              <a:t>(Génesis 4:3-5).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Caín también trae su ofrenda representada en  </a:t>
            </a:r>
            <a:r>
              <a:rPr lang="es-CO" u="sng" dirty="0" smtClean="0">
                <a:solidFill>
                  <a:srgbClr val="0070C0"/>
                </a:solidFill>
              </a:rPr>
              <a:t>“frutos de la tierra”</a:t>
            </a:r>
            <a:r>
              <a:rPr lang="es-CO" dirty="0" smtClean="0"/>
              <a:t>, lo que Dios no había ordenado, no representaba a Cristo, y es </a:t>
            </a:r>
            <a:r>
              <a:rPr lang="es-CO" u="sng" dirty="0" smtClean="0">
                <a:solidFill>
                  <a:srgbClr val="0070C0"/>
                </a:solidFill>
              </a:rPr>
              <a:t>rechazado</a:t>
            </a:r>
            <a:r>
              <a:rPr lang="es-CO" dirty="0" smtClean="0"/>
              <a:t>, por lo cual se llena de ira contra su hermano porque era obediente a Dios.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A pesar de que Caín no había querido obedecer a Dios, Dios lo llama para hacerlo entrar en razón, </a:t>
            </a:r>
            <a:r>
              <a:rPr lang="es-CO" u="sng" dirty="0" smtClean="0">
                <a:solidFill>
                  <a:srgbClr val="0070C0"/>
                </a:solidFill>
              </a:rPr>
              <a:t>pero en lugar de escuchar su vos</a:t>
            </a:r>
            <a:r>
              <a:rPr lang="es-CO" dirty="0" smtClean="0"/>
              <a:t>, le da muerte a su hermano Abel </a:t>
            </a:r>
            <a:r>
              <a:rPr lang="es-CO" dirty="0" smtClean="0">
                <a:solidFill>
                  <a:srgbClr val="FF0000"/>
                </a:solidFill>
              </a:rPr>
              <a:t>(versos 5-8). </a:t>
            </a:r>
            <a:endParaRPr lang="es-CO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Génesis 4:25</a:t>
            </a:r>
            <a:r>
              <a:rPr lang="es-CO" dirty="0" smtClean="0"/>
              <a:t> nos dice que Dios sustituyó otro descendiente de Adán para remplazar a Abel.  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Y conoció de nuevo Adán a su mujer, la cual dio a luz un hijo, y llamó su nombre Set: Porque Dios (dijo ella) </a:t>
            </a:r>
            <a:r>
              <a:rPr lang="es-CO" dirty="0" smtClean="0">
                <a:solidFill>
                  <a:srgbClr val="0070C0"/>
                </a:solidFill>
              </a:rPr>
              <a:t>me ha sustituido otro hijo en lugar de Abel, a quien mató Caín.</a:t>
            </a:r>
            <a:r>
              <a:rPr lang="es-CO" dirty="0" smtClean="0"/>
              <a:t> Este fue el padre de los patriarcas, hombres que creían en el Salvador y eran obedientes a los Mandamientos de Dios.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De esta forma tenemos la polarización de los hombres, los descendientes de Caín y los descendientes de Set.</a:t>
            </a:r>
          </a:p>
          <a:p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dirty="0" smtClean="0"/>
              <a:t>    Esta grabe decisión de los desobedientes no terminó con el diluvio pues a pesar del deseo de Dios por salvarlos vuelve a aparecer la polarización con los hijos de Noé, de los tres hijos solamente Cam decide obedecer a Dios.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Y ahora dentro del mismo pueblo de Israel, </a:t>
            </a:r>
            <a:r>
              <a:rPr lang="es-CO" dirty="0" smtClean="0">
                <a:solidFill>
                  <a:srgbClr val="FF0000"/>
                </a:solidFill>
              </a:rPr>
              <a:t>Jeremías 6:16</a:t>
            </a:r>
            <a:r>
              <a:rPr lang="es-CO" dirty="0" smtClean="0"/>
              <a:t>  dice:  Así dijo Jehová: </a:t>
            </a:r>
            <a:r>
              <a:rPr lang="es-CO" b="1" dirty="0" smtClean="0"/>
              <a:t>Paraos en los caminos, y mirad, y preguntad por las sendas antiguas, cuál sea el buen camino, y andad por él, y hallaréis descanso para vuestra alma. </a:t>
            </a:r>
            <a:r>
              <a:rPr lang="es-CO" b="1" dirty="0" smtClean="0">
                <a:solidFill>
                  <a:srgbClr val="0070C0"/>
                </a:solidFill>
              </a:rPr>
              <a:t>Mas dijeron</a:t>
            </a:r>
            <a:r>
              <a:rPr lang="es-CO" b="1" dirty="0" smtClean="0"/>
              <a:t>: </a:t>
            </a:r>
            <a:r>
              <a:rPr lang="es-CO" b="1" u="sng" dirty="0" smtClean="0">
                <a:solidFill>
                  <a:srgbClr val="0070C0"/>
                </a:solidFill>
              </a:rPr>
              <a:t>No andaremos.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rgbClr val="FFC000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Debido a esto Jehová habló a Moisés, diciendo:     </a:t>
            </a:r>
            <a:r>
              <a:rPr lang="es-CO" baseline="30000" dirty="0" smtClean="0"/>
              <a:t>13</a:t>
            </a:r>
            <a:r>
              <a:rPr lang="es-CO" dirty="0" smtClean="0"/>
              <a:t> Tú hablarás a los hijos de Israel, diciendo: En verdad </a:t>
            </a:r>
            <a:r>
              <a:rPr lang="es-CO" b="1" u="sng" dirty="0" smtClean="0">
                <a:solidFill>
                  <a:srgbClr val="0070C0"/>
                </a:solidFill>
              </a:rPr>
              <a:t>vosotros guardaréis mis días de reposo</a:t>
            </a:r>
            <a:r>
              <a:rPr lang="es-CO" dirty="0" smtClean="0"/>
              <a:t>;</a:t>
            </a:r>
            <a:r>
              <a:rPr lang="es-CO" baseline="30000" dirty="0" smtClean="0"/>
              <a:t> </a:t>
            </a:r>
            <a:r>
              <a:rPr lang="es-CO" dirty="0" smtClean="0"/>
              <a:t>porque es </a:t>
            </a:r>
            <a:r>
              <a:rPr lang="es-CO" b="1" u="sng" dirty="0" smtClean="0">
                <a:solidFill>
                  <a:srgbClr val="0070C0"/>
                </a:solidFill>
              </a:rPr>
              <a:t>señal entre mí y vosotros por vuestras generaciones, </a:t>
            </a:r>
            <a:r>
              <a:rPr lang="es-CO" dirty="0" smtClean="0"/>
              <a:t>para que sepáis que yo soy Jehová que os santifico.   </a:t>
            </a:r>
          </a:p>
          <a:p>
            <a:endParaRPr lang="es-CO" baseline="30000" dirty="0" smtClean="0"/>
          </a:p>
          <a:p>
            <a:pPr>
              <a:buNone/>
            </a:pPr>
            <a:r>
              <a:rPr lang="es-CO" baseline="30000" dirty="0" smtClean="0"/>
              <a:t>      14</a:t>
            </a:r>
            <a:r>
              <a:rPr lang="es-CO" dirty="0" smtClean="0"/>
              <a:t> Así que guardaréis el día de reposo, porque </a:t>
            </a:r>
            <a:r>
              <a:rPr lang="es-CO" b="1" u="sng" dirty="0" smtClean="0">
                <a:solidFill>
                  <a:srgbClr val="0070C0"/>
                </a:solidFill>
              </a:rPr>
              <a:t>santo es a vosotros</a:t>
            </a:r>
            <a:r>
              <a:rPr lang="es-CO" dirty="0" smtClean="0"/>
              <a:t>; el que lo profanare, de cierto morirá; porque cualquiera que hiciere obra alguna en él, aquella persona será cortada de en medio de su pueblo.   </a:t>
            </a:r>
          </a:p>
          <a:p>
            <a:pPr>
              <a:buNone/>
            </a:pPr>
            <a:r>
              <a:rPr lang="es-CO" dirty="0" smtClean="0"/>
              <a:t> </a:t>
            </a:r>
          </a:p>
          <a:p>
            <a:pPr>
              <a:buNone/>
            </a:pPr>
            <a:r>
              <a:rPr lang="es-CO" baseline="30000" dirty="0" smtClean="0"/>
              <a:t>      15</a:t>
            </a:r>
            <a:r>
              <a:rPr lang="es-CO" dirty="0" smtClean="0"/>
              <a:t> Seis días se trabajará, mas el día séptimo es día de reposo consagrado a Jehová; cualquiera que trabaje en el día de reposo, ciertamente morirá</a:t>
            </a:r>
            <a:r>
              <a:rPr lang="es-CO" b="1" dirty="0" smtClean="0">
                <a:solidFill>
                  <a:srgbClr val="FF0000"/>
                </a:solidFill>
              </a:rPr>
              <a:t>  (Exo.31:12-17).</a:t>
            </a:r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solidFill>
            <a:schemeClr val="bg1"/>
          </a:solidFill>
        </p:spPr>
        <p:txBody>
          <a:bodyPr/>
          <a:lstStyle/>
          <a:p>
            <a:endParaRPr lang="es-CO" baseline="30000" dirty="0" smtClean="0"/>
          </a:p>
          <a:p>
            <a:pPr>
              <a:buNone/>
            </a:pPr>
            <a:r>
              <a:rPr lang="es-CO" baseline="30000" dirty="0" smtClean="0"/>
              <a:t>     16</a:t>
            </a:r>
            <a:r>
              <a:rPr lang="es-CO" dirty="0" smtClean="0"/>
              <a:t> Guardarán, pues, el día de reposo</a:t>
            </a:r>
            <a:r>
              <a:rPr lang="es-CO" baseline="30000" dirty="0" smtClean="0"/>
              <a:t>[</a:t>
            </a:r>
            <a:r>
              <a:rPr lang="es-CO" baseline="30000" dirty="0" smtClean="0">
                <a:hlinkClick r:id="rId2" action="ppaction://hlinkfile" tooltip="See footnote e"/>
              </a:rPr>
              <a:t>e</a:t>
            </a:r>
            <a:r>
              <a:rPr lang="es-CO" baseline="30000" dirty="0" smtClean="0"/>
              <a:t>]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los hijos de Israel</a:t>
            </a:r>
            <a:r>
              <a:rPr lang="es-CO" dirty="0" smtClean="0"/>
              <a:t>, celebrándolo por sus </a:t>
            </a:r>
            <a:r>
              <a:rPr lang="es-CO" b="1" u="sng" dirty="0" smtClean="0">
                <a:solidFill>
                  <a:srgbClr val="0070C0"/>
                </a:solidFill>
              </a:rPr>
              <a:t>generaciones por pacto perpetuo. </a:t>
            </a:r>
          </a:p>
          <a:p>
            <a:pPr>
              <a:buNone/>
            </a:pPr>
            <a:r>
              <a:rPr lang="es-CO" dirty="0" smtClean="0"/>
              <a:t>   </a:t>
            </a: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baseline="30000" dirty="0" smtClean="0"/>
              <a:t>17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Señal es para siempre entre mí y los hijos de Israel</a:t>
            </a:r>
            <a:r>
              <a:rPr lang="es-CO" dirty="0" smtClean="0"/>
              <a:t>; porque en seis días hizo Jehová los cielos y la tierra, y en el séptimo día cesó y reposó.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Según Dios</a:t>
            </a: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 smtClean="0">
                <a:solidFill>
                  <a:srgbClr val="FFFF00"/>
                </a:solidFill>
                <a:latin typeface="Algerian" pitchFamily="82" charset="0"/>
              </a:rPr>
              <a:t>¿Qué dos propósitos cumple el sábado?</a:t>
            </a:r>
            <a:endParaRPr lang="es-CO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sz="3600" b="1" dirty="0" smtClean="0">
                <a:solidFill>
                  <a:srgbClr val="FF0000"/>
                </a:solidFill>
              </a:rPr>
              <a:t>Primero</a:t>
            </a:r>
            <a:r>
              <a:rPr lang="es-CO" dirty="0" smtClean="0"/>
              <a:t>. Es señal de</a:t>
            </a:r>
            <a:r>
              <a:rPr lang="es-CO" b="1" u="sng" dirty="0" smtClean="0">
                <a:solidFill>
                  <a:srgbClr val="0070C0"/>
                </a:solidFill>
              </a:rPr>
              <a:t> identificación entre Dios y su pueblo.</a:t>
            </a:r>
          </a:p>
          <a:p>
            <a:endParaRPr lang="es-CO" dirty="0" smtClean="0"/>
          </a:p>
          <a:p>
            <a:pPr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    Segundo</a:t>
            </a:r>
            <a:r>
              <a:rPr lang="es-CO" dirty="0" smtClean="0"/>
              <a:t>. Para que sepáis que yo soy Jehová que os </a:t>
            </a:r>
            <a:r>
              <a:rPr lang="es-CO" b="1" dirty="0" smtClean="0">
                <a:solidFill>
                  <a:srgbClr val="0070C0"/>
                </a:solidFill>
              </a:rPr>
              <a:t>santifico, </a:t>
            </a:r>
            <a:r>
              <a:rPr lang="es-CO" dirty="0" smtClean="0"/>
              <a:t> es señal de </a:t>
            </a:r>
            <a:r>
              <a:rPr lang="es-CO" b="1" u="sng" dirty="0" smtClean="0">
                <a:solidFill>
                  <a:srgbClr val="0070C0"/>
                </a:solidFill>
              </a:rPr>
              <a:t>santificación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Eze.20:20.</a:t>
            </a:r>
          </a:p>
          <a:p>
            <a:pPr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Según el texto, en medio de tanta ideología religiosa, </a:t>
            </a:r>
            <a:r>
              <a:rPr lang="es-CO" u="sng" dirty="0" smtClean="0">
                <a:solidFill>
                  <a:srgbClr val="FF0000"/>
                </a:solidFill>
              </a:rPr>
              <a:t>¿Cómo saber cual es el pueblo de Dios?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Otra cosa muy importante que encontramos aquí es que al sábado Dios los llama “mi día de reposo” </a:t>
            </a:r>
            <a:r>
              <a:rPr lang="es-CO" dirty="0" smtClean="0">
                <a:solidFill>
                  <a:srgbClr val="FF0000"/>
                </a:solidFill>
              </a:rPr>
              <a:t>(Eze.20:12 y 20)</a:t>
            </a:r>
            <a:r>
              <a:rPr lang="es-CO" dirty="0" smtClean="0"/>
              <a:t>. Lo mismo dice en (</a:t>
            </a:r>
            <a:r>
              <a:rPr lang="es-CO" dirty="0" smtClean="0">
                <a:solidFill>
                  <a:srgbClr val="FF0000"/>
                </a:solidFill>
              </a:rPr>
              <a:t>Éxodo 31:13)</a:t>
            </a:r>
            <a:r>
              <a:rPr lang="es-CO" dirty="0" smtClean="0"/>
              <a:t>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Debemos recordar que Dios como Creador, Él es el dueño de todos los días, pero al decirnos “</a:t>
            </a:r>
            <a:r>
              <a:rPr lang="es-CO" u="sng" dirty="0" smtClean="0">
                <a:solidFill>
                  <a:srgbClr val="0070C0"/>
                </a:solidFill>
              </a:rPr>
              <a:t>seis días trabajarás y harás todas tus labores</a:t>
            </a:r>
            <a:r>
              <a:rPr lang="es-CO" dirty="0" smtClean="0"/>
              <a:t>” nos ha dado seis días para nuestras labores personales, y él se </a:t>
            </a:r>
            <a:r>
              <a:rPr lang="es-CO" b="1" u="sng" dirty="0" smtClean="0">
                <a:solidFill>
                  <a:srgbClr val="0070C0"/>
                </a:solidFill>
              </a:rPr>
              <a:t>reservó un día</a:t>
            </a:r>
            <a:r>
              <a:rPr lang="es-CO" dirty="0" smtClean="0"/>
              <a:t>, él sábado. 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lgerian" pitchFamily="82" charset="0"/>
              </a:rPr>
              <a:t>¿Porqué muchos no quieren aceptar el sábado como día de reposo?</a:t>
            </a:r>
            <a:endParaRPr lang="es-CO" sz="28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La razón es por causa del </a:t>
            </a:r>
            <a:r>
              <a:rPr lang="es-CO" u="sng" dirty="0" smtClean="0">
                <a:solidFill>
                  <a:srgbClr val="0070C0"/>
                </a:solidFill>
              </a:rPr>
              <a:t>egoísmo</a:t>
            </a:r>
            <a:r>
              <a:rPr lang="es-CO" dirty="0" smtClean="0"/>
              <a:t>, y quieren </a:t>
            </a:r>
            <a:r>
              <a:rPr lang="es-CO" u="sng" dirty="0" smtClean="0">
                <a:solidFill>
                  <a:srgbClr val="0070C0"/>
                </a:solidFill>
              </a:rPr>
              <a:t>robarle a Dios lo que es de Él</a:t>
            </a:r>
            <a:r>
              <a:rPr lang="es-CO" dirty="0" smtClean="0"/>
              <a:t>, que no quieren reconocer a Dios como el Creador, pues al final del Mandamiento Dios dice:</a:t>
            </a:r>
          </a:p>
          <a:p>
            <a:pPr>
              <a:buNone/>
            </a:pPr>
            <a:r>
              <a:rPr lang="es-CO" i="1" dirty="0" smtClean="0"/>
              <a:t>    “</a:t>
            </a:r>
            <a:r>
              <a:rPr lang="es-CO" b="1" i="1" dirty="0" smtClean="0"/>
              <a:t>porque en seis días hizo el SEÑOR los cielos y la tierra, el mar y todas las cosas que en ellos hay , y reposó en el séptimo día; por tanto el SEÑOR bendijo el día del sábado y lo santificó”</a:t>
            </a:r>
            <a:r>
              <a:rPr lang="es-CO" i="1" dirty="0" smtClean="0"/>
              <a:t>. Y al santificar el Día que Dios ordena, </a:t>
            </a:r>
            <a:r>
              <a:rPr lang="es-CO" i="1" dirty="0" smtClean="0">
                <a:solidFill>
                  <a:srgbClr val="0070C0"/>
                </a:solidFill>
              </a:rPr>
              <a:t>nos recuerda que Él es el Creador.</a:t>
            </a:r>
            <a:endParaRPr lang="es-CO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9776"/>
            <a:ext cx="82296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¿2600 años después Qué hizo Dios con el sábado?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Cuando proclamó su Santa Ley en el monte Sinaí lo puso en el 4° lugar diciendo: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b="1" i="1" dirty="0" smtClean="0"/>
              <a:t>“</a:t>
            </a:r>
            <a:r>
              <a:rPr lang="es-CO" b="1" i="1" u="sng" dirty="0" smtClean="0">
                <a:solidFill>
                  <a:srgbClr val="0070C0"/>
                </a:solidFill>
              </a:rPr>
              <a:t>Te acordarás del día del reposo, para santificarlo</a:t>
            </a:r>
            <a:r>
              <a:rPr lang="es-CO" i="1" dirty="0" smtClean="0"/>
              <a:t>: </a:t>
            </a:r>
            <a:r>
              <a:rPr lang="es-CO" b="1" i="1" dirty="0" smtClean="0">
                <a:solidFill>
                  <a:srgbClr val="FF0000"/>
                </a:solidFill>
              </a:rPr>
              <a:t>9</a:t>
            </a:r>
            <a:r>
              <a:rPr lang="es-CO" i="1" dirty="0" smtClean="0"/>
              <a:t> Seis días obrarás, y harás toda tu obra; </a:t>
            </a:r>
            <a:r>
              <a:rPr lang="es-CO" b="1" i="1" dirty="0" smtClean="0">
                <a:solidFill>
                  <a:srgbClr val="FF0000"/>
                </a:solidFill>
              </a:rPr>
              <a:t>10</a:t>
            </a:r>
            <a:r>
              <a:rPr lang="es-CO" i="1" dirty="0" smtClean="0"/>
              <a:t> mas </a:t>
            </a:r>
            <a:r>
              <a:rPr lang="es-CO" b="1" i="1" u="sng" dirty="0" smtClean="0">
                <a:solidFill>
                  <a:srgbClr val="0070C0"/>
                </a:solidFill>
              </a:rPr>
              <a:t>el séptimo día será sábado al SEÑOR tu Dios</a:t>
            </a:r>
            <a:r>
              <a:rPr lang="es-CO" i="1" dirty="0" smtClean="0"/>
              <a:t>; no hagas en él obra alguna, tú, ni tu hijo, ni tu hija, ni tu siervo, ni tu criada, ni tu bestia, ni tu extranjero que está dentro de tus puertas; </a:t>
            </a:r>
          </a:p>
          <a:p>
            <a:pPr>
              <a:buNone/>
            </a:pPr>
            <a:endParaRPr lang="es-CO" b="1" i="1" dirty="0" smtClean="0"/>
          </a:p>
          <a:p>
            <a:pPr>
              <a:buNone/>
            </a:pPr>
            <a:r>
              <a:rPr lang="es-CO" b="1" i="1" dirty="0" smtClean="0"/>
              <a:t>     </a:t>
            </a:r>
            <a:r>
              <a:rPr lang="es-CO" b="1" i="1" dirty="0" smtClean="0">
                <a:solidFill>
                  <a:srgbClr val="FF0000"/>
                </a:solidFill>
              </a:rPr>
              <a:t>11</a:t>
            </a:r>
            <a:r>
              <a:rPr lang="es-CO" i="1" dirty="0" smtClean="0"/>
              <a:t> porque en seis días hizo el SEÑOR los cielos y la tierra, el mar y todas las cosas que en ellos hay , y reposó en el séptimo día; por tanto el SEÑOR bendijo el día del sábado y lo santificó.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Exo.20:8-11.</a:t>
            </a:r>
          </a:p>
          <a:p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 Al declarar a Israel como de “gran estima y honorable” (Isaías 43:4), Dios soñaba con que ellos hicieran dos cosas.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1.</a:t>
            </a: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b="1" dirty="0" smtClean="0">
                <a:solidFill>
                  <a:srgbClr val="0070C0"/>
                </a:solidFill>
              </a:rPr>
              <a:t>guardara el sábado porque era lo que lo diferenciaba de los demás pueblos.</a:t>
            </a:r>
          </a:p>
          <a:p>
            <a:pPr>
              <a:buNone/>
            </a:pPr>
            <a:r>
              <a:rPr lang="es-CO" dirty="0" smtClean="0"/>
              <a:t>2. </a:t>
            </a:r>
            <a:r>
              <a:rPr lang="es-CO" b="1" dirty="0" smtClean="0">
                <a:solidFill>
                  <a:srgbClr val="0070C0"/>
                </a:solidFill>
              </a:rPr>
              <a:t>Estuviera esperando a su Salvador.</a:t>
            </a:r>
          </a:p>
          <a:p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r>
              <a:rPr lang="es-CO" sz="3200" dirty="0" smtClean="0">
                <a:latin typeface="Algerian" pitchFamily="82" charset="0"/>
              </a:rPr>
              <a:t>¿Cuándo su salvador vino qué pasó?</a:t>
            </a:r>
            <a:endParaRPr lang="es-CO" sz="32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5220072" cy="52578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b="1" dirty="0" smtClean="0">
                <a:solidFill>
                  <a:srgbClr val="FF0000"/>
                </a:solidFill>
              </a:rPr>
              <a:t>Juan 1:10-12.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10</a:t>
            </a:r>
            <a:r>
              <a:rPr lang="es-CO" dirty="0" smtClean="0"/>
              <a:t> En el mundo estaba, y el mundo por él fue hecho; pero el mundo no le conoció. </a:t>
            </a:r>
            <a:r>
              <a:rPr lang="es-CO" dirty="0" smtClean="0">
                <a:solidFill>
                  <a:srgbClr val="FF0000"/>
                </a:solidFill>
              </a:rPr>
              <a:t>11</a:t>
            </a:r>
            <a:r>
              <a:rPr lang="es-CO" dirty="0" smtClean="0"/>
              <a:t> A lo suyo vino, y los suyos no le recibieron. </a:t>
            </a:r>
            <a:br>
              <a:rPr lang="es-CO" dirty="0" smtClean="0"/>
            </a:br>
            <a:endParaRPr lang="es-CO" b="1" dirty="0" smtClean="0">
              <a:solidFill>
                <a:srgbClr val="FF0000"/>
              </a:solidFill>
            </a:endParaRPr>
          </a:p>
          <a:p>
            <a:endParaRPr lang="es-CO" dirty="0" smtClean="0"/>
          </a:p>
        </p:txBody>
      </p:sp>
      <p:pic>
        <p:nvPicPr>
          <p:cNvPr id="12290" name="Picture 2" descr="http://t2.gstatic.com/images?q=tbn:ANd9GcRavdBa_u9asicroV5GgMC50bxXqissti5ueHCvFa_YJIjs9coO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628800"/>
            <a:ext cx="2592288" cy="367240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64088" y="5589239"/>
            <a:ext cx="3384376" cy="10156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>
                <a:solidFill>
                  <a:srgbClr val="FF0000"/>
                </a:solidFill>
              </a:rPr>
              <a:t>Mas venido</a:t>
            </a:r>
            <a:r>
              <a:rPr lang="es-CO" sz="2000" b="1" dirty="0" smtClean="0">
                <a:solidFill>
                  <a:srgbClr val="FF0000"/>
                </a:solidFill>
              </a:rPr>
              <a:t> el cumplimiento del </a:t>
            </a:r>
            <a:r>
              <a:rPr lang="es-CO" sz="2000" b="1" i="1" dirty="0" smtClean="0">
                <a:solidFill>
                  <a:srgbClr val="FF0000"/>
                </a:solidFill>
              </a:rPr>
              <a:t>tiempo</a:t>
            </a:r>
            <a:r>
              <a:rPr lang="es-CO" sz="2000" b="1" dirty="0" smtClean="0">
                <a:solidFill>
                  <a:srgbClr val="FF0000"/>
                </a:solidFill>
              </a:rPr>
              <a:t>, </a:t>
            </a:r>
            <a:r>
              <a:rPr lang="es-CO" sz="2000" b="1" i="1" dirty="0" smtClean="0">
                <a:solidFill>
                  <a:srgbClr val="FF0000"/>
                </a:solidFill>
              </a:rPr>
              <a:t>Dios envió</a:t>
            </a:r>
            <a:r>
              <a:rPr lang="es-CO" sz="2000" b="1" dirty="0" smtClean="0">
                <a:solidFill>
                  <a:srgbClr val="FF0000"/>
                </a:solidFill>
              </a:rPr>
              <a:t> su </a:t>
            </a:r>
            <a:r>
              <a:rPr lang="es-CO" sz="2000" b="1" i="1" dirty="0" smtClean="0">
                <a:solidFill>
                  <a:srgbClr val="FF0000"/>
                </a:solidFill>
              </a:rPr>
              <a:t>Hijo</a:t>
            </a:r>
            <a:r>
              <a:rPr lang="es-CO" sz="2000" b="1" dirty="0" smtClean="0">
                <a:solidFill>
                  <a:srgbClr val="FF0000"/>
                </a:solidFill>
              </a:rPr>
              <a:t>, </a:t>
            </a:r>
            <a:r>
              <a:rPr lang="es-CO" sz="2000" b="1" i="1" dirty="0" smtClean="0">
                <a:solidFill>
                  <a:srgbClr val="FF0000"/>
                </a:solidFill>
              </a:rPr>
              <a:t>nacido de mujer</a:t>
            </a:r>
            <a:r>
              <a:rPr lang="es-CO" sz="2000" b="1" dirty="0" smtClean="0">
                <a:solidFill>
                  <a:srgbClr val="FF0000"/>
                </a:solidFill>
              </a:rPr>
              <a:t> </a:t>
            </a:r>
            <a:r>
              <a:rPr lang="es-CO" dirty="0" smtClean="0"/>
              <a:t>(Gálatas 4:4)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630932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dirty="0" smtClean="0"/>
              <a:t>    Los evangelios registran que eran celosos en observar el sábado, </a:t>
            </a:r>
            <a:r>
              <a:rPr lang="es-CO" b="1" dirty="0" smtClean="0">
                <a:solidFill>
                  <a:srgbClr val="0070C0"/>
                </a:solidFill>
              </a:rPr>
              <a:t>a tal extremo que se habían inventado </a:t>
            </a:r>
            <a:r>
              <a:rPr lang="es-CO" b="1" u="sng" dirty="0" smtClean="0">
                <a:solidFill>
                  <a:srgbClr val="FF0000"/>
                </a:solidFill>
              </a:rPr>
              <a:t>1521 leyes para observarlo</a:t>
            </a:r>
            <a:r>
              <a:rPr lang="es-CO" dirty="0" smtClean="0"/>
              <a:t>, lo que lo hacía difícil de guardar, y carecía de lo más fundamental, el amor </a:t>
            </a:r>
            <a:r>
              <a:rPr lang="es-CO" dirty="0" smtClean="0">
                <a:solidFill>
                  <a:srgbClr val="FF0000"/>
                </a:solidFill>
              </a:rPr>
              <a:t>(Léase por favor Mateo 12:1-8;  Deut. 23:24-25. Lea también Marcos 3:1-6 y Mat.12:11,12). 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0070C0"/>
                </a:solidFill>
              </a:rPr>
              <a:t>Note que Jesús no les dice que no lo guarden, sino que lo guarden como Dios les había mandado.</a:t>
            </a:r>
          </a:p>
          <a:p>
            <a:pPr algn="ctr">
              <a:buNone/>
            </a:pPr>
            <a:endParaRPr lang="es-CO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     </a:t>
            </a:r>
            <a:r>
              <a:rPr lang="es-CO" dirty="0" smtClean="0"/>
              <a:t>  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834880" cy="5721499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3600" dirty="0" smtClean="0"/>
              <a:t>Jesús durante su vida terrenal dio ejemplo de como se debía guardar el sábado, y así se cumplió </a:t>
            </a:r>
            <a:r>
              <a:rPr lang="es-CO" sz="3600" dirty="0" smtClean="0">
                <a:solidFill>
                  <a:srgbClr val="FF0000"/>
                </a:solidFill>
              </a:rPr>
              <a:t>Isaías 42:21. </a:t>
            </a:r>
            <a:r>
              <a:rPr lang="es-CO" sz="3600" b="1" dirty="0" smtClean="0"/>
              <a:t>“Jehová se complació por amor de su justicia en magnificar la ley y engrandecerla”.</a:t>
            </a:r>
          </a:p>
          <a:p>
            <a:endParaRPr lang="es-CO" dirty="0"/>
          </a:p>
        </p:txBody>
      </p:sp>
      <p:pic>
        <p:nvPicPr>
          <p:cNvPr id="5" name="Picture 2" descr="http://t2.gstatic.com/images?q=tbn:ANd9GcTe-Prso-teFiYfkkssEF0VDP6rn8gjrJxVpXYn0ymZ4yiMAFa5k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76672"/>
            <a:ext cx="3384376" cy="41044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92080" y="4869160"/>
            <a:ext cx="3600400" cy="163121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FF00"/>
                </a:solidFill>
              </a:rPr>
              <a:t>Como una mujer limpia los vidrios empolvados de su casa, así Jesús limpio el sábado de toda escoria impuesta por el hombre.</a:t>
            </a:r>
            <a:endParaRPr lang="es-CO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La Biblia registra que habían puesto su vista en el sábado de tal manera que  </a:t>
            </a:r>
            <a:r>
              <a:rPr lang="es-CO" u="sng" dirty="0" smtClean="0">
                <a:solidFill>
                  <a:srgbClr val="0070C0"/>
                </a:solidFill>
              </a:rPr>
              <a:t>habían perdido de vista al dador del sábado</a:t>
            </a:r>
            <a:r>
              <a:rPr lang="es-CO" dirty="0" smtClean="0"/>
              <a:t>, a Jesús, que cuando vino a buscarlos la Biblia dice que “</a:t>
            </a:r>
            <a:r>
              <a:rPr lang="es-CO" u="sng" dirty="0" smtClean="0">
                <a:solidFill>
                  <a:srgbClr val="0070C0"/>
                </a:solidFill>
              </a:rPr>
              <a:t>no le recibieron</a:t>
            </a:r>
            <a:r>
              <a:rPr lang="es-CO" dirty="0" smtClean="0"/>
              <a:t>”. </a:t>
            </a:r>
            <a:br>
              <a:rPr lang="es-CO" dirty="0" smtClean="0"/>
            </a:b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400" dirty="0" smtClean="0">
                <a:latin typeface="Algerian" pitchFamily="82" charset="0"/>
              </a:rPr>
              <a:t>¿Qué sucedió cuando el Israel </a:t>
            </a:r>
            <a:r>
              <a:rPr lang="es-CO" sz="4400" u="sng" dirty="0" smtClean="0">
                <a:latin typeface="Algerian" pitchFamily="82" charset="0"/>
              </a:rPr>
              <a:t>literal</a:t>
            </a:r>
            <a:r>
              <a:rPr lang="es-CO" sz="4400" dirty="0" smtClean="0">
                <a:latin typeface="Algerian" pitchFamily="82" charset="0"/>
              </a:rPr>
              <a:t> rechazó a su Salvador?</a:t>
            </a:r>
          </a:p>
          <a:p>
            <a:pPr algn="ctr">
              <a:buNone/>
            </a:pPr>
            <a:endParaRPr lang="es-CO" sz="4400" dirty="0" smtClean="0">
              <a:latin typeface="Algerian" pitchFamily="82" charset="0"/>
            </a:endParaRPr>
          </a:p>
          <a:p>
            <a:pPr algn="ctr">
              <a:buNone/>
            </a:pPr>
            <a:r>
              <a:rPr lang="es-CO" sz="4400" dirty="0" smtClean="0">
                <a:latin typeface="Algerian" pitchFamily="82" charset="0"/>
              </a:rPr>
              <a:t>¿Los rechazó como lo habían rechazado a él?</a:t>
            </a:r>
            <a:endParaRPr lang="es-CO" sz="4400" dirty="0"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¿Cuántas veces Israel había decidido separarse de Dios?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La Biblia registra al menos cuatro veces, por eso Pablo dice que </a:t>
            </a:r>
            <a:r>
              <a:rPr lang="es-CO" dirty="0" smtClean="0">
                <a:solidFill>
                  <a:srgbClr val="0070C0"/>
                </a:solidFill>
              </a:rPr>
              <a:t>“</a:t>
            </a:r>
            <a:r>
              <a:rPr lang="es-CO" u="sng" dirty="0" smtClean="0">
                <a:solidFill>
                  <a:srgbClr val="0070C0"/>
                </a:solidFill>
              </a:rPr>
              <a:t>ellos no habían permanecido en el pacto con Dios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(Hebreos 8:9). 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Note que el problema no estaba en el pacto, sino en </a:t>
            </a:r>
            <a:r>
              <a:rPr lang="es-CO" dirty="0" smtClean="0">
                <a:solidFill>
                  <a:srgbClr val="0070C0"/>
                </a:solidFill>
              </a:rPr>
              <a:t>que ellos no habían permanecido en el pacto que habían hecho con Dios.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sz="4300" b="1" dirty="0" smtClean="0">
                <a:solidFill>
                  <a:srgbClr val="FF0000"/>
                </a:solidFill>
              </a:rPr>
              <a:t>¿</a:t>
            </a:r>
            <a:r>
              <a:rPr lang="es-CO" sz="3900" b="1" dirty="0" smtClean="0">
                <a:solidFill>
                  <a:srgbClr val="FF0000"/>
                </a:solidFill>
              </a:rPr>
              <a:t>Cuando habían hecho el pacto y en que consistía el pacto? </a:t>
            </a:r>
            <a:r>
              <a:rPr lang="es-CO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 El pacto lo habían hecho al pie del monte Sinaí, después de que escucharon la voz de Dios al proclamar la Ley: Y dijeron á Moisés: “Habla tú con nosotros, que nosotros </a:t>
            </a:r>
            <a:r>
              <a:rPr lang="es-CO" b="1" u="sng" dirty="0" smtClean="0">
                <a:solidFill>
                  <a:srgbClr val="0070C0"/>
                </a:solidFill>
              </a:rPr>
              <a:t>oiremos</a:t>
            </a:r>
            <a:r>
              <a:rPr lang="es-CO" dirty="0" smtClean="0"/>
              <a:t>” </a:t>
            </a:r>
            <a:r>
              <a:rPr lang="es-CO" dirty="0" smtClean="0">
                <a:solidFill>
                  <a:srgbClr val="FF0000"/>
                </a:solidFill>
              </a:rPr>
              <a:t>(Éxodo 20:19). </a:t>
            </a:r>
            <a:r>
              <a:rPr lang="es-CO" b="1" dirty="0" smtClean="0"/>
              <a:t>Aquí prometieron obedecer los diez Mandamientos que Dios mismo les había proclamado.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 Y tomó el libro de la alianza, y leyó á oídos del pueblo, el cual dijo: </a:t>
            </a:r>
            <a:r>
              <a:rPr lang="es-CO" u="sng" dirty="0" smtClean="0">
                <a:solidFill>
                  <a:srgbClr val="0070C0"/>
                </a:solidFill>
              </a:rPr>
              <a:t>Haremos todas las cosas que Jehová ha dicho, y        </a:t>
            </a:r>
            <a:r>
              <a:rPr lang="es-CO" b="1" u="sng" dirty="0" smtClean="0">
                <a:solidFill>
                  <a:srgbClr val="0070C0"/>
                </a:solidFill>
              </a:rPr>
              <a:t>obedeceremos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(Éxodo 24:7). </a:t>
            </a:r>
            <a:r>
              <a:rPr lang="es-CO" b="1" dirty="0" smtClean="0"/>
              <a:t>Aquí prometieron obedecer las otras leyes que Dios le dictó a Moisés y él escribió en un Libro.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Verso 8</a:t>
            </a:r>
            <a:r>
              <a:rPr lang="es-CO" dirty="0" smtClean="0"/>
              <a:t>  Entonces Moisés tomó la </a:t>
            </a:r>
            <a:r>
              <a:rPr lang="es-CO" b="1" dirty="0" smtClean="0">
                <a:solidFill>
                  <a:srgbClr val="0070C0"/>
                </a:solidFill>
              </a:rPr>
              <a:t>sangre</a:t>
            </a:r>
            <a:r>
              <a:rPr lang="es-CO" dirty="0" smtClean="0"/>
              <a:t>, y roció sobre el pueblo, y dijo:</a:t>
            </a:r>
            <a:r>
              <a:rPr lang="es-CO" b="1" dirty="0" smtClean="0"/>
              <a:t> He aquí la sangre de la alianza que Jehová ha hecho con vosotros sobre todas estas cosas.</a:t>
            </a:r>
            <a:br>
              <a:rPr lang="es-CO" b="1" dirty="0" smtClean="0"/>
            </a:br>
            <a:endParaRPr lang="es-CO" b="1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2"/>
            <a:ext cx="8686800" cy="6381328"/>
          </a:xfrm>
          <a:solidFill>
            <a:srgbClr val="FFFF00"/>
          </a:solidFill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CO" dirty="0" smtClean="0"/>
              <a:t>     </a:t>
            </a:r>
            <a:r>
              <a:rPr lang="es-CO" sz="4200" b="1" dirty="0" smtClean="0">
                <a:solidFill>
                  <a:srgbClr val="FF0000"/>
                </a:solidFill>
              </a:rPr>
              <a:t>Primero</a:t>
            </a:r>
            <a:r>
              <a:rPr lang="es-CO" dirty="0" smtClean="0"/>
              <a:t>. Cuando por falta de fe veían las cosas difíciles, “Se decían unos a otros:</a:t>
            </a:r>
            <a:r>
              <a:rPr lang="es-CO" b="1" u="sng" dirty="0" smtClean="0">
                <a:solidFill>
                  <a:srgbClr val="0070C0"/>
                </a:solidFill>
              </a:rPr>
              <a:t> </a:t>
            </a:r>
            <a:r>
              <a:rPr lang="es-CO" b="1" i="1" u="sng" dirty="0" smtClean="0">
                <a:solidFill>
                  <a:srgbClr val="0070C0"/>
                </a:solidFill>
              </a:rPr>
              <a:t>Nombremos</a:t>
            </a:r>
            <a:r>
              <a:rPr lang="es-CO" b="1" u="sng" dirty="0" smtClean="0">
                <a:solidFill>
                  <a:srgbClr val="0070C0"/>
                </a:solidFill>
              </a:rPr>
              <a:t> un jefe y </a:t>
            </a:r>
            <a:r>
              <a:rPr lang="es-CO" b="1" i="1" u="sng" dirty="0" smtClean="0">
                <a:solidFill>
                  <a:srgbClr val="0070C0"/>
                </a:solidFill>
              </a:rPr>
              <a:t>VOLVAMOS A EGIPTO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Números 14:4.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sz="4100" b="1" dirty="0" smtClean="0">
                <a:solidFill>
                  <a:srgbClr val="FF0000"/>
                </a:solidFill>
              </a:rPr>
              <a:t>Segundo</a:t>
            </a:r>
            <a:r>
              <a:rPr lang="es-CO" dirty="0" smtClean="0"/>
              <a:t>. </a:t>
            </a:r>
            <a:r>
              <a:rPr lang="es-CO" b="1" u="sng" dirty="0" smtClean="0">
                <a:solidFill>
                  <a:srgbClr val="0070C0"/>
                </a:solidFill>
              </a:rPr>
              <a:t>Entonces todos los ancianos de Israel se juntaron, y vinieron a Ramá para ver a Samuel</a:t>
            </a:r>
            <a:r>
              <a:rPr lang="es-CO" dirty="0" smtClean="0"/>
              <a:t>, (y le dijeron), </a:t>
            </a:r>
            <a:r>
              <a:rPr lang="es-CO" b="1" u="sng" dirty="0" smtClean="0">
                <a:solidFill>
                  <a:srgbClr val="0070C0"/>
                </a:solidFill>
              </a:rPr>
              <a:t>constitúyenos ahora un rey que nos juzgue, como tienen todas las naciones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6</a:t>
            </a:r>
            <a:r>
              <a:rPr lang="es-CO" dirty="0" smtClean="0"/>
              <a:t> Pero no agradó a Samuel esta palabra que dijeron: Danos un rey que nos juzgue. Y Samuel oró a Jehová. 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7</a:t>
            </a:r>
            <a:r>
              <a:rPr lang="es-CO" dirty="0" smtClean="0"/>
              <a:t> Y dijo Jehová a Samuel: Oye la voz del pueblo en todo lo que te digan; </a:t>
            </a:r>
            <a:r>
              <a:rPr lang="es-CO" b="1" u="sng" dirty="0" smtClean="0">
                <a:solidFill>
                  <a:srgbClr val="0070C0"/>
                </a:solidFill>
              </a:rPr>
              <a:t>porque no te han desechado a ti, sino a MÍ ME HAN DESECHADO, para que NO REINE SOBRE ELLOS.</a:t>
            </a:r>
            <a:r>
              <a:rPr lang="es-CO" dirty="0" smtClean="0"/>
              <a:t>  8 Conforme a todas las obras que han hecho desde el día que los saqué de Egipto hasta hoy, </a:t>
            </a:r>
            <a:r>
              <a:rPr lang="es-CO" b="1" u="sng" dirty="0" smtClean="0">
                <a:solidFill>
                  <a:srgbClr val="0070C0"/>
                </a:solidFill>
              </a:rPr>
              <a:t>dejándome a mí y sirviendo a dioses ajenos</a:t>
            </a:r>
            <a:r>
              <a:rPr lang="es-CO" dirty="0" smtClean="0"/>
              <a:t>, así hacen también contigo.  </a:t>
            </a:r>
            <a:r>
              <a:rPr lang="es-CO" dirty="0" smtClean="0">
                <a:solidFill>
                  <a:srgbClr val="FF0000"/>
                </a:solidFill>
              </a:rPr>
              <a:t>1 Samuel 8: 5-8.</a:t>
            </a:r>
          </a:p>
          <a:p>
            <a:pPr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   Tercero</a:t>
            </a:r>
            <a:r>
              <a:rPr lang="es-CO" dirty="0" smtClean="0"/>
              <a:t>. Así dijo Jehová: “Paraos en los caminos, y mirad, y</a:t>
            </a:r>
            <a:r>
              <a:rPr lang="es-CO" dirty="0" smtClean="0">
                <a:solidFill>
                  <a:srgbClr val="0070C0"/>
                </a:solidFill>
              </a:rPr>
              <a:t> preguntad por las sendas antiguas</a:t>
            </a:r>
            <a:r>
              <a:rPr lang="es-CO" dirty="0" smtClean="0"/>
              <a:t>, cuál sea el</a:t>
            </a:r>
            <a:r>
              <a:rPr lang="es-CO" dirty="0" smtClean="0">
                <a:solidFill>
                  <a:srgbClr val="0070C0"/>
                </a:solidFill>
              </a:rPr>
              <a:t> buen camino</a:t>
            </a:r>
            <a:r>
              <a:rPr lang="es-CO" dirty="0" smtClean="0"/>
              <a:t>, y </a:t>
            </a:r>
            <a:r>
              <a:rPr lang="es-CO" dirty="0" smtClean="0">
                <a:solidFill>
                  <a:srgbClr val="0070C0"/>
                </a:solidFill>
              </a:rPr>
              <a:t>andad por él</a:t>
            </a:r>
            <a:r>
              <a:rPr lang="es-CO" dirty="0" smtClean="0"/>
              <a:t>, y hallaréis descanso para vuestra alma”. Mas dijeron: </a:t>
            </a:r>
            <a:r>
              <a:rPr lang="es-CO" b="1" dirty="0" smtClean="0">
                <a:solidFill>
                  <a:srgbClr val="0070C0"/>
                </a:solidFill>
              </a:rPr>
              <a:t>NO ANDAREMOS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Jeremías 6:16. </a:t>
            </a:r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  <a:latin typeface="Lucida Calligraphy" pitchFamily="66" charset="0"/>
              </a:rPr>
              <a:t>¿Cuándo el pueblo de Israel como nación no quiere escuchar la vos de Dios, qué hace Dios?</a:t>
            </a:r>
            <a:endParaRPr lang="es-CO" sz="24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baseline="30000" dirty="0" smtClean="0"/>
              <a:t> </a:t>
            </a: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Hebreos 8: 8-10.</a:t>
            </a:r>
            <a:r>
              <a:rPr lang="es-CO" dirty="0" smtClean="0"/>
              <a:t> Porque reprendiéndolos dice:  He aquí vienen días, dice el Señor, En que </a:t>
            </a:r>
            <a:r>
              <a:rPr lang="es-CO" b="1" u="sng" dirty="0" smtClean="0">
                <a:solidFill>
                  <a:srgbClr val="0070C0"/>
                </a:solidFill>
              </a:rPr>
              <a:t>estableceré con la CASA DE ISRAEL y la casa de JUDÁ UN NUEVO PACTO;</a:t>
            </a:r>
            <a:r>
              <a:rPr lang="es-CO" dirty="0" smtClean="0"/>
              <a:t>  </a:t>
            </a:r>
            <a:r>
              <a:rPr lang="es-CO" sz="3600" b="1" baseline="30000" dirty="0" smtClean="0">
                <a:solidFill>
                  <a:srgbClr val="FF0000"/>
                </a:solidFill>
              </a:rPr>
              <a:t>9</a:t>
            </a:r>
            <a:r>
              <a:rPr lang="es-CO" dirty="0" smtClean="0"/>
              <a:t> No como el pacto que hice con sus padres el día que los tomé de la mano para sacarlos de la tierra de Egipto; </a:t>
            </a:r>
            <a:r>
              <a:rPr lang="es-CO" b="1" u="sng" dirty="0" smtClean="0">
                <a:solidFill>
                  <a:srgbClr val="0070C0"/>
                </a:solidFill>
              </a:rPr>
              <a:t>Porque ellos no permanecieron en mi pacto,</a:t>
            </a:r>
            <a:r>
              <a:rPr lang="es-CO" dirty="0" smtClean="0"/>
              <a:t> Y yo me </a:t>
            </a:r>
            <a:r>
              <a:rPr lang="es-CO" b="1" u="sng" dirty="0" smtClean="0">
                <a:solidFill>
                  <a:srgbClr val="0070C0"/>
                </a:solidFill>
              </a:rPr>
              <a:t>desentendí de ellos</a:t>
            </a:r>
            <a:r>
              <a:rPr lang="es-CO" dirty="0" smtClean="0"/>
              <a:t>, dice el Señor. </a:t>
            </a:r>
          </a:p>
          <a:p>
            <a:endParaRPr lang="es-CO" baseline="30000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baseline="30000" dirty="0" smtClean="0"/>
              <a:t>     </a:t>
            </a:r>
            <a:r>
              <a:rPr lang="es-CO" baseline="30000" dirty="0" smtClean="0">
                <a:solidFill>
                  <a:srgbClr val="FF0000"/>
                </a:solidFill>
              </a:rPr>
              <a:t>10</a:t>
            </a:r>
            <a:r>
              <a:rPr lang="es-CO" dirty="0" smtClean="0"/>
              <a:t> Por lo cual, este es el pacto que haré con la casa de Israel </a:t>
            </a:r>
            <a:r>
              <a:rPr lang="es-CO" dirty="0" smtClean="0">
                <a:solidFill>
                  <a:srgbClr val="0070C0"/>
                </a:solidFill>
              </a:rPr>
              <a:t>después de aquellos días</a:t>
            </a:r>
            <a:r>
              <a:rPr lang="es-CO" dirty="0" smtClean="0"/>
              <a:t>, dice el Señor: </a:t>
            </a:r>
            <a:r>
              <a:rPr lang="es-CO" b="1" u="sng" dirty="0" smtClean="0">
                <a:solidFill>
                  <a:srgbClr val="0070C0"/>
                </a:solidFill>
              </a:rPr>
              <a:t>PONDRÉ MIS LEYES EN LA MENTE DE ELLOS, Y SOBRE SU CORAZÓN LAS ESCRIBIRÉ</a:t>
            </a:r>
            <a:r>
              <a:rPr lang="es-CO" b="1" dirty="0" smtClean="0"/>
              <a:t>; </a:t>
            </a:r>
            <a:r>
              <a:rPr lang="es-CO" dirty="0" smtClean="0"/>
              <a:t>Y seré a ellos por Dios, Y ellos me serán a mí por pueblo;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b="1" u="sng" dirty="0" smtClean="0">
                <a:solidFill>
                  <a:srgbClr val="FF0000"/>
                </a:solidFill>
              </a:rPr>
              <a:t>Notemos aquí dos puntos muy importantes.</a:t>
            </a: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Dios no rechaza a su pueblo </a:t>
            </a:r>
            <a:r>
              <a:rPr lang="es-CO" b="1" u="sng" dirty="0" smtClean="0">
                <a:solidFill>
                  <a:srgbClr val="0070C0"/>
                </a:solidFill>
              </a:rPr>
              <a:t>individualmente</a:t>
            </a:r>
            <a:r>
              <a:rPr lang="es-CO" dirty="0" smtClean="0"/>
              <a:t> sino como </a:t>
            </a:r>
            <a:r>
              <a:rPr lang="es-CO" b="1" u="sng" dirty="0" smtClean="0">
                <a:solidFill>
                  <a:srgbClr val="0070C0"/>
                </a:solidFill>
              </a:rPr>
              <a:t>nación.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rgbClr val="FFC0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  </a:t>
            </a: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. Jesús les predica el evangelio de salvación a todos los Israelitas, y los que lo aceptan entran a formar parte del </a:t>
            </a:r>
            <a:r>
              <a:rPr lang="es-CO" b="1" u="sng" dirty="0" smtClean="0">
                <a:solidFill>
                  <a:srgbClr val="0070C0"/>
                </a:solidFill>
              </a:rPr>
              <a:t>verdadero Israel</a:t>
            </a:r>
            <a:r>
              <a:rPr lang="es-CO" dirty="0" smtClean="0"/>
              <a:t>, y Dios </a:t>
            </a:r>
            <a:r>
              <a:rPr lang="es-CO" b="1" u="sng" dirty="0" smtClean="0">
                <a:solidFill>
                  <a:srgbClr val="0070C0"/>
                </a:solidFill>
              </a:rPr>
              <a:t>traslada la Ley de las tablas de piedra a su corazón y a su mente. </a:t>
            </a:r>
          </a:p>
          <a:p>
            <a:pPr>
              <a:buNone/>
            </a:pPr>
            <a:endParaRPr lang="es-CO" b="1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b="1" dirty="0" smtClean="0"/>
              <a:t>    O sea que Dios transfiere su ley del Israel literal al Israel espiritual, y de las tablas de piedra al corazón y la mente del Israel espiritual.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>¿Qué dice el apóstol Pablo sobre la fidelidad de Dios?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CO" b="1" dirty="0" smtClean="0"/>
              <a:t>    </a:t>
            </a:r>
            <a:r>
              <a:rPr lang="es-CO" sz="3500" b="1" dirty="0" smtClean="0">
                <a:solidFill>
                  <a:srgbClr val="FF0000"/>
                </a:solidFill>
              </a:rPr>
              <a:t>Romanos 9.6-8.</a:t>
            </a:r>
            <a:r>
              <a:rPr lang="es-CO" b="1" dirty="0" smtClean="0"/>
              <a:t> </a:t>
            </a:r>
            <a:r>
              <a:rPr lang="es-CO" dirty="0" smtClean="0"/>
              <a:t>No es que la palabra de Dios haya caído en el vacío, sino que </a:t>
            </a:r>
            <a:r>
              <a:rPr lang="es-CO" b="1" dirty="0" smtClean="0">
                <a:solidFill>
                  <a:srgbClr val="0070C0"/>
                </a:solidFill>
              </a:rPr>
              <a:t>no todos los que descienden de Israel son realmente israelitas.</a:t>
            </a:r>
            <a:r>
              <a:rPr lang="es-CO" dirty="0" smtClean="0"/>
              <a:t> </a:t>
            </a:r>
            <a:br>
              <a:rPr lang="es-CO" dirty="0" smtClean="0"/>
            </a:br>
            <a:r>
              <a:rPr lang="es-CO" b="1" dirty="0" smtClean="0">
                <a:solidFill>
                  <a:srgbClr val="FF0000"/>
                </a:solidFill>
              </a:rPr>
              <a:t>7</a:t>
            </a:r>
            <a:r>
              <a:rPr lang="es-CO" dirty="0" smtClean="0"/>
              <a:t> Como tampoco todos los descendientes de Abraham son hijos suyos, sino que como dice la Escritura: </a:t>
            </a:r>
            <a:r>
              <a:rPr lang="es-CO" b="1" i="1" dirty="0" smtClean="0">
                <a:solidFill>
                  <a:srgbClr val="0070C0"/>
                </a:solidFill>
              </a:rPr>
              <a:t>De Isaac nacerá tu descendencia</a:t>
            </a:r>
            <a:r>
              <a:rPr lang="es-CO" i="1" dirty="0" smtClean="0"/>
              <a:t>.</a:t>
            </a:r>
            <a:r>
              <a:rPr lang="es-CO" dirty="0" smtClean="0"/>
              <a:t> </a:t>
            </a:r>
            <a:br>
              <a:rPr lang="es-CO" dirty="0" smtClean="0"/>
            </a:br>
            <a:endParaRPr lang="es-CO" dirty="0" smtClean="0"/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 8</a:t>
            </a:r>
            <a:r>
              <a:rPr lang="es-CO" dirty="0" smtClean="0"/>
              <a:t> Esto quiere decir que los hijos de Dios </a:t>
            </a:r>
            <a:r>
              <a:rPr lang="es-CO" dirty="0" smtClean="0">
                <a:solidFill>
                  <a:srgbClr val="0070C0"/>
                </a:solidFill>
              </a:rPr>
              <a:t>no son los que han nacido de la carne</a:t>
            </a:r>
            <a:r>
              <a:rPr lang="es-CO" dirty="0" smtClean="0"/>
              <a:t>, y que la </a:t>
            </a:r>
            <a:r>
              <a:rPr lang="es-CO" b="1" u="sng" dirty="0" smtClean="0">
                <a:solidFill>
                  <a:srgbClr val="0070C0"/>
                </a:solidFill>
              </a:rPr>
              <a:t>verdadera descendencia son los hijos de la promesa. </a:t>
            </a:r>
            <a:br>
              <a:rPr lang="es-CO" b="1" u="sng" dirty="0" smtClean="0">
                <a:solidFill>
                  <a:srgbClr val="0070C0"/>
                </a:solidFill>
              </a:rPr>
            </a:br>
            <a:endParaRPr lang="es-CO" b="1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O" dirty="0" smtClean="0"/>
              <a:t>    De esta manera continua vigente la orden de </a:t>
            </a:r>
            <a:r>
              <a:rPr lang="es-CO" sz="3300" b="1" dirty="0" smtClean="0">
                <a:solidFill>
                  <a:srgbClr val="FF0000"/>
                </a:solidFill>
              </a:rPr>
              <a:t>    Éxodo 31:13-17.</a:t>
            </a:r>
            <a:endParaRPr lang="es-CO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/>
              <a:t>   Tú hablarás a </a:t>
            </a:r>
            <a:r>
              <a:rPr lang="es-CO" dirty="0" smtClean="0">
                <a:solidFill>
                  <a:srgbClr val="0070C0"/>
                </a:solidFill>
              </a:rPr>
              <a:t>los hijos de Israel</a:t>
            </a:r>
            <a:r>
              <a:rPr lang="es-CO" dirty="0" smtClean="0"/>
              <a:t>, diciendo: En verdad </a:t>
            </a:r>
            <a:r>
              <a:rPr lang="es-CO" u="sng" dirty="0" smtClean="0">
                <a:solidFill>
                  <a:srgbClr val="0070C0"/>
                </a:solidFill>
              </a:rPr>
              <a:t>vosotros guardaréis mis días de reposo</a:t>
            </a:r>
            <a:r>
              <a:rPr lang="es-CO" dirty="0" smtClean="0"/>
              <a:t>; porque es </a:t>
            </a:r>
            <a:r>
              <a:rPr lang="es-CO" u="sng" dirty="0" smtClean="0">
                <a:solidFill>
                  <a:srgbClr val="0070C0"/>
                </a:solidFill>
              </a:rPr>
              <a:t>señal entre mí y vosotros por vuestras generaciones</a:t>
            </a:r>
            <a:r>
              <a:rPr lang="es-CO" dirty="0" smtClean="0"/>
              <a:t>, para que sepáis que yo soy Jehová que os </a:t>
            </a:r>
            <a:r>
              <a:rPr lang="es-CO" u="sng" dirty="0" smtClean="0">
                <a:solidFill>
                  <a:srgbClr val="0070C0"/>
                </a:solidFill>
              </a:rPr>
              <a:t>santifico.</a:t>
            </a:r>
            <a:r>
              <a:rPr lang="es-CO" dirty="0" smtClean="0"/>
              <a:t> </a:t>
            </a:r>
            <a:r>
              <a:rPr lang="es-CO" sz="3600" b="1" baseline="30000" dirty="0" smtClean="0">
                <a:solidFill>
                  <a:srgbClr val="FF0000"/>
                </a:solidFill>
              </a:rPr>
              <a:t>14</a:t>
            </a:r>
            <a:r>
              <a:rPr lang="es-CO" dirty="0" smtClean="0"/>
              <a:t> Así que guardaréis el día de reposo, porque </a:t>
            </a:r>
            <a:r>
              <a:rPr lang="es-CO" u="sng" dirty="0" smtClean="0">
                <a:solidFill>
                  <a:srgbClr val="0070C0"/>
                </a:solidFill>
              </a:rPr>
              <a:t>santo es a vosotros</a:t>
            </a:r>
            <a:r>
              <a:rPr lang="es-CO" dirty="0" smtClean="0"/>
              <a:t>; el que lo profanare, de </a:t>
            </a:r>
            <a:r>
              <a:rPr lang="es-CO" u="sng" dirty="0" smtClean="0">
                <a:solidFill>
                  <a:srgbClr val="0070C0"/>
                </a:solidFill>
              </a:rPr>
              <a:t>cierto morirá</a:t>
            </a:r>
            <a:r>
              <a:rPr lang="es-CO" dirty="0" smtClean="0"/>
              <a:t>; porque cualquiera que </a:t>
            </a:r>
            <a:r>
              <a:rPr lang="es-CO" u="sng" dirty="0" smtClean="0">
                <a:solidFill>
                  <a:srgbClr val="0070C0"/>
                </a:solidFill>
              </a:rPr>
              <a:t>hiciere obra alguna en él,</a:t>
            </a:r>
            <a:r>
              <a:rPr lang="es-CO" dirty="0" smtClean="0"/>
              <a:t> aquella persona será </a:t>
            </a:r>
            <a:r>
              <a:rPr lang="es-CO" u="sng" dirty="0" smtClean="0">
                <a:solidFill>
                  <a:srgbClr val="0070C0"/>
                </a:solidFill>
              </a:rPr>
              <a:t>cortada de en medio de su pueblo.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baseline="30000" dirty="0" smtClean="0"/>
              <a:t>     </a:t>
            </a:r>
            <a:r>
              <a:rPr lang="es-CO" sz="3600" b="1" baseline="30000" dirty="0" smtClean="0">
                <a:solidFill>
                  <a:srgbClr val="FF0000"/>
                </a:solidFill>
              </a:rPr>
              <a:t> 15</a:t>
            </a:r>
            <a:r>
              <a:rPr lang="es-CO" dirty="0" smtClean="0"/>
              <a:t> Seis días se trabajará, mas el día séptimo es día de reposo consagrado a Jehová; cualquiera que trabaje en el día de reposo, ciertamente morirá. </a:t>
            </a:r>
          </a:p>
          <a:p>
            <a:pPr>
              <a:buNone/>
            </a:pPr>
            <a:r>
              <a:rPr lang="es-CO" dirty="0" smtClean="0"/>
              <a:t>   </a:t>
            </a: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sz="3600" b="1" baseline="30000" dirty="0" smtClean="0">
                <a:solidFill>
                  <a:srgbClr val="FF0000"/>
                </a:solidFill>
              </a:rPr>
              <a:t>16</a:t>
            </a:r>
            <a:r>
              <a:rPr lang="es-CO" dirty="0" smtClean="0"/>
              <a:t> Guardarán, pues, el día de reposo los</a:t>
            </a:r>
            <a:r>
              <a:rPr lang="es-CO" u="sng" dirty="0" smtClean="0">
                <a:solidFill>
                  <a:srgbClr val="0070C0"/>
                </a:solidFill>
              </a:rPr>
              <a:t> hijos de Israel</a:t>
            </a:r>
            <a:r>
              <a:rPr lang="es-CO" dirty="0" smtClean="0"/>
              <a:t>, celebrándolo por sus </a:t>
            </a:r>
            <a:r>
              <a:rPr lang="es-CO" u="sng" dirty="0" smtClean="0">
                <a:solidFill>
                  <a:srgbClr val="0070C0"/>
                </a:solidFill>
              </a:rPr>
              <a:t>GENERACIONES POR PACTO PERPETUO</a:t>
            </a:r>
            <a:r>
              <a:rPr lang="es-CO" dirty="0" smtClean="0"/>
              <a:t>.  </a:t>
            </a:r>
          </a:p>
          <a:p>
            <a:pPr>
              <a:buNone/>
            </a:pPr>
            <a:endParaRPr lang="es-CO" sz="3500" b="1" baseline="30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sz="3500" b="1" baseline="30000" dirty="0" smtClean="0">
                <a:solidFill>
                  <a:srgbClr val="FF0000"/>
                </a:solidFill>
              </a:rPr>
              <a:t>      17</a:t>
            </a:r>
            <a:r>
              <a:rPr lang="es-CO" dirty="0" smtClean="0"/>
              <a:t> </a:t>
            </a:r>
            <a:r>
              <a:rPr lang="es-CO" u="sng" dirty="0" smtClean="0">
                <a:solidFill>
                  <a:srgbClr val="0070C0"/>
                </a:solidFill>
              </a:rPr>
              <a:t>SEÑAL ES PARA SIEMPRE ENTRE MÍ Y LOS HIJOS DE ISRAEL</a:t>
            </a:r>
            <a:r>
              <a:rPr lang="es-CO" dirty="0" smtClean="0"/>
              <a:t>; porque en seis días hizo Jehová los cielos y la tierra, y en el séptimo día cesó y reposó.</a:t>
            </a:r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s-CO" dirty="0" smtClean="0"/>
              <a:t>       </a:t>
            </a:r>
            <a:r>
              <a:rPr lang="es-CO" b="1" dirty="0" smtClean="0">
                <a:latin typeface="Lucida Calligraphy" pitchFamily="66" charset="0"/>
              </a:rPr>
              <a:t>¿En quienes se cumplió la promesa del nuevo pacto? </a:t>
            </a:r>
            <a:endParaRPr lang="es-CO" b="1" dirty="0">
              <a:latin typeface="Lucida Calligraphy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1"/>
            <a:ext cx="5580112" cy="391703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 Pero a todos los que lo recibieron,</a:t>
            </a:r>
            <a:br>
              <a:rPr lang="es-CO" dirty="0" smtClean="0"/>
            </a:br>
            <a:r>
              <a:rPr lang="es-CO" dirty="0" smtClean="0"/>
              <a:t>a los que creyeron en su Nombre,</a:t>
            </a:r>
            <a:br>
              <a:rPr lang="es-CO" dirty="0" smtClean="0"/>
            </a:br>
            <a:r>
              <a:rPr lang="es-CO" dirty="0" smtClean="0"/>
              <a:t>les dio el poder de llegar a ser hijos de Dios. </a:t>
            </a:r>
            <a:br>
              <a:rPr lang="es-CO" dirty="0" smtClean="0"/>
            </a:br>
            <a:r>
              <a:rPr lang="es-CO" dirty="0" smtClean="0">
                <a:solidFill>
                  <a:srgbClr val="FF0000"/>
                </a:solidFill>
              </a:rPr>
              <a:t>13</a:t>
            </a:r>
            <a:r>
              <a:rPr lang="es-CO" dirty="0" smtClean="0"/>
              <a:t> Ellos no nacieron de la sangre,</a:t>
            </a:r>
            <a:br>
              <a:rPr lang="es-CO" dirty="0" smtClean="0"/>
            </a:br>
            <a:r>
              <a:rPr lang="es-CO" dirty="0" smtClean="0"/>
              <a:t>ni por obra de la carne,</a:t>
            </a:r>
            <a:br>
              <a:rPr lang="es-CO" dirty="0" smtClean="0"/>
            </a:br>
            <a:r>
              <a:rPr lang="es-CO" dirty="0" smtClean="0"/>
              <a:t>ni de la voluntad del hombre,</a:t>
            </a:r>
            <a:br>
              <a:rPr lang="es-CO" dirty="0" smtClean="0"/>
            </a:br>
            <a:r>
              <a:rPr lang="es-CO" dirty="0" smtClean="0"/>
              <a:t>sino que fueron engendrados por Dios </a:t>
            </a:r>
            <a:r>
              <a:rPr lang="es-CO" dirty="0" smtClean="0">
                <a:solidFill>
                  <a:srgbClr val="FF0000"/>
                </a:solidFill>
              </a:rPr>
              <a:t>(Juan 1.12-13).</a:t>
            </a:r>
          </a:p>
          <a:p>
            <a:pPr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36866" name="Picture 2" descr="http://t0.gstatic.com/images?q=tbn:ANd9GcT6RsCceVBRJH9ZphgVWC6dv_MIbZJBtRfCMoJMPPV-ZDwIEpQ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628800"/>
            <a:ext cx="3240360" cy="388843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589241"/>
            <a:ext cx="914400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600" dirty="0" smtClean="0"/>
              <a:t>Es  aquí donde nace el Israel espiritual, a partir del Israel literal.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build="p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latin typeface="Algerian" pitchFamily="82" charset="0"/>
              </a:rPr>
              <a:t>¿De qué manera confirma Jesús su deseo de perseverar en la salvación de Israel?</a:t>
            </a:r>
            <a:endParaRPr lang="es-CO" sz="28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Mat.10:5-6.</a:t>
            </a:r>
            <a:r>
              <a:rPr lang="es-CO" dirty="0" smtClean="0"/>
              <a:t> A estos doce envió Jesús, y les dio instrucciones, diciendo: </a:t>
            </a:r>
            <a:r>
              <a:rPr lang="es-CO" dirty="0" smtClean="0">
                <a:solidFill>
                  <a:srgbClr val="0070C0"/>
                </a:solidFill>
              </a:rPr>
              <a:t>Por camino de gentiles no vayáis, y en ciudad de samaritanos no entréis</a:t>
            </a:r>
            <a:r>
              <a:rPr lang="es-CO" dirty="0" smtClean="0"/>
              <a:t>,     </a:t>
            </a:r>
            <a:r>
              <a:rPr lang="es-CO" baseline="30000" dirty="0" smtClean="0"/>
              <a:t>6</a:t>
            </a:r>
            <a:r>
              <a:rPr lang="es-CO" dirty="0" smtClean="0"/>
              <a:t> sino id </a:t>
            </a:r>
            <a:r>
              <a:rPr lang="es-CO" b="1" u="sng" dirty="0" smtClean="0">
                <a:solidFill>
                  <a:srgbClr val="0070C0"/>
                </a:solidFill>
              </a:rPr>
              <a:t>ANTES</a:t>
            </a:r>
            <a:r>
              <a:rPr lang="es-CO" u="sng" dirty="0" smtClean="0">
                <a:solidFill>
                  <a:srgbClr val="0070C0"/>
                </a:solidFill>
              </a:rPr>
              <a:t> a las ovejas perdidas de la casa de Israel.</a:t>
            </a:r>
          </a:p>
          <a:p>
            <a:pPr>
              <a:buNone/>
            </a:pPr>
            <a:endParaRPr lang="es-CO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     Note que Jesús les dice a los discípulos id “</a:t>
            </a:r>
            <a:r>
              <a:rPr lang="es-CO" b="1" u="sng" dirty="0" smtClean="0">
                <a:solidFill>
                  <a:srgbClr val="0070C0"/>
                </a:solidFill>
              </a:rPr>
              <a:t>antes</a:t>
            </a:r>
            <a:r>
              <a:rPr lang="es-CO" dirty="0" smtClean="0">
                <a:solidFill>
                  <a:srgbClr val="0070C0"/>
                </a:solidFill>
              </a:rPr>
              <a:t>” a las ovejas perdidas de Israel. Es decir, primero a los Israelitas, y después a los gentiles. </a:t>
            </a:r>
          </a:p>
          <a:p>
            <a:pPr>
              <a:buNone/>
            </a:pPr>
            <a:endParaRPr lang="es-CO" dirty="0" smtClean="0"/>
          </a:p>
          <a:p>
            <a:endParaRPr lang="es-CO" dirty="0" smtClean="0"/>
          </a:p>
          <a:p>
            <a:pPr>
              <a:buNone/>
            </a:pP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Lucida Calligraphy" pitchFamily="66" charset="0"/>
              </a:rPr>
              <a:t>¿Por qué motivo tenían que ir “antes” a los Israelitas?</a:t>
            </a:r>
            <a:endParaRPr lang="es-CO" b="1" dirty="0">
              <a:latin typeface="Lucida Calligraphy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</a:t>
            </a:r>
            <a:r>
              <a:rPr lang="es-CO" b="1" dirty="0" smtClean="0">
                <a:solidFill>
                  <a:srgbClr val="FF0000"/>
                </a:solidFill>
              </a:rPr>
              <a:t>Daniel 9.24,26,27.</a:t>
            </a:r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24</a:t>
            </a:r>
            <a:r>
              <a:rPr lang="es-CO" dirty="0" smtClean="0"/>
              <a:t>. </a:t>
            </a:r>
            <a:r>
              <a:rPr lang="es-CO" b="1" u="sng" dirty="0" smtClean="0">
                <a:solidFill>
                  <a:srgbClr val="0070C0"/>
                </a:solidFill>
              </a:rPr>
              <a:t>Setenta semanas están determinadas sobre tu pueblo…</a:t>
            </a:r>
            <a:r>
              <a:rPr lang="es-CO" dirty="0" smtClean="0"/>
              <a:t>, para acabar la prevaricación, y concluir el pecado, y expiar la iniquidad; y para traer la justicia de los siglos, y sellar la visión y la profecía, y </a:t>
            </a:r>
            <a:r>
              <a:rPr lang="es-CO" b="1" u="sng" dirty="0" smtClean="0">
                <a:solidFill>
                  <a:srgbClr val="0070C0"/>
                </a:solidFill>
              </a:rPr>
              <a:t>ungir al Santo de los santos.</a:t>
            </a:r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26</a:t>
            </a:r>
            <a:r>
              <a:rPr lang="es-CO" dirty="0" smtClean="0"/>
              <a:t>. Y </a:t>
            </a:r>
            <a:r>
              <a:rPr lang="es-CO" b="1" u="sng" dirty="0" smtClean="0">
                <a:solidFill>
                  <a:srgbClr val="0070C0"/>
                </a:solidFill>
              </a:rPr>
              <a:t>después de las sesenta y dos semanas se quitará la vida al Mesías,…..</a:t>
            </a:r>
            <a:r>
              <a:rPr lang="es-CO" dirty="0" smtClean="0"/>
              <a:t>. </a:t>
            </a:r>
          </a:p>
          <a:p>
            <a:pPr>
              <a:buNone/>
            </a:pPr>
            <a:r>
              <a:rPr lang="es-CO" dirty="0" smtClean="0"/>
              <a:t>      </a:t>
            </a:r>
          </a:p>
          <a:p>
            <a:pPr>
              <a:buNone/>
            </a:pPr>
            <a:r>
              <a:rPr lang="es-CO" dirty="0" smtClean="0"/>
              <a:t>27. Y en </a:t>
            </a:r>
            <a:r>
              <a:rPr lang="es-CO" b="1" u="sng" dirty="0" smtClean="0">
                <a:solidFill>
                  <a:srgbClr val="0070C0"/>
                </a:solidFill>
              </a:rPr>
              <a:t>otra semana confirmará el pacto á muchos</a:t>
            </a:r>
            <a:r>
              <a:rPr lang="es-CO" dirty="0" smtClean="0"/>
              <a:t>, y á la </a:t>
            </a:r>
            <a:r>
              <a:rPr lang="es-CO" b="1" u="sng" dirty="0" smtClean="0">
                <a:solidFill>
                  <a:srgbClr val="0070C0"/>
                </a:solidFill>
              </a:rPr>
              <a:t>mitad de la semana hará cesar el sacrificio y la ofrenda:…..</a:t>
            </a:r>
            <a:r>
              <a:rPr lang="es-CO" b="1" dirty="0" smtClean="0"/>
              <a:t> Note que hasta que no se cumpliera todo esto, Jesús y los discípulos debían dedicarse a la salvación de los Israelitas.</a:t>
            </a:r>
            <a:endParaRPr lang="es-CO" dirty="0" smtClean="0"/>
          </a:p>
          <a:p>
            <a:pPr>
              <a:buNone/>
            </a:pPr>
            <a:endParaRPr lang="es-CO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6990"/>
          </a:xfrm>
          <a:solidFill>
            <a:schemeClr val="accent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FFFF00"/>
                </a:solidFill>
                <a:latin typeface="Harlow Solid Italic" pitchFamily="82" charset="0"/>
              </a:rPr>
              <a:t>¿Qué sucedió en la última semana dedicada a los Israelitas?</a:t>
            </a:r>
            <a:endParaRPr lang="es-CO" dirty="0">
              <a:solidFill>
                <a:srgbClr val="FFFF00"/>
              </a:solidFill>
              <a:latin typeface="Harlow Solid Italic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892480" cy="52578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s-CO" sz="2400" dirty="0" smtClean="0">
                <a:latin typeface="Agency FB" pitchFamily="34" charset="0"/>
              </a:rPr>
              <a:t>     Cada día profético representa un año: “</a:t>
            </a:r>
            <a:r>
              <a:rPr lang="es-CO" sz="2400" i="1" dirty="0" smtClean="0">
                <a:latin typeface="Agency FB" pitchFamily="34" charset="0"/>
              </a:rPr>
              <a:t>día por año te lo he dado</a:t>
            </a:r>
            <a:r>
              <a:rPr lang="es-CO" sz="2400" dirty="0" smtClean="0">
                <a:latin typeface="Agency FB" pitchFamily="34" charset="0"/>
              </a:rPr>
              <a:t>”</a:t>
            </a:r>
            <a:r>
              <a:rPr lang="es-CO" sz="2400" dirty="0" smtClean="0">
                <a:solidFill>
                  <a:srgbClr val="FF0000"/>
                </a:solidFill>
                <a:latin typeface="Agency FB" pitchFamily="34" charset="0"/>
              </a:rPr>
              <a:t> (Ezequiel 4:4-6; Números 14:34).</a:t>
            </a:r>
          </a:p>
          <a:p>
            <a:endParaRPr lang="es-CO" dirty="0" smtClean="0"/>
          </a:p>
        </p:txBody>
      </p:sp>
      <p:pic>
        <p:nvPicPr>
          <p:cNvPr id="8194" name="Picture 2" descr="http://t0.gstatic.com/images?q=tbn:ANd9GcQtb_vcYnGwN5FOu4K8PINtfkx4a1mkAIHcW0YVUr74FS3xcm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492895"/>
            <a:ext cx="2160240" cy="1944217"/>
          </a:xfrm>
          <a:prstGeom prst="rect">
            <a:avLst/>
          </a:prstGeom>
          <a:noFill/>
        </p:spPr>
      </p:pic>
      <p:sp>
        <p:nvSpPr>
          <p:cNvPr id="8196" name="AutoShape 4" descr="data:image/jpg;base64,/9j/4AAQSkZJRgABAQAAAQABAAD/2wBDAAkGBwgHBgkIBwgKCgkLDRYPDQwMDRsUFRAWIB0iIiAdHx8kKDQsJCYxJx8fLT0tMTU3Ojo6Iys/RD84QzQ5Ojf/2wBDAQoKCg0MDRoPDxo3JR8lNzc3Nzc3Nzc3Nzc3Nzc3Nzc3Nzc3Nzc3Nzc3Nzc3Nzc3Nzc3Nzc3Nzc3Nzc3Nzc3Nzf/wAARCACLALoDASIAAhEBAxEB/8QAHAAAAgMBAQEBAAAAAAAAAAAABAYDBQcCAQAI/8QAPhAAAgEDAwEFBQUGBgEFAAAAAQIDAAQRBRIhMQYTIkFRFGFxgZEjMqGxwQcVQlLR8BYkYnLh8aIzNFOCsv/EABgBAQEBAQEAAAAAAAAAAAAAAAMCAQAE/8QAIxEAAgICAgICAwEAAAAAAAAAAAECEQMhEjEiQQRREzJhI//aAAwDAQACEQMRAD8AV0mIYEjr1qwjukRPFwfdVW/hPFclyTzXsNRYXUkdwmf4uMGgd5jbw1Ec54Neqdkg34wa5aNew2ynEd1Ez5CZ8RHpR9rdbbhnHIJOM1Us+4eEfTzr2ORkIzWWc0O0F0ogHUEjJxRtrKp7vcfvN9M0nwX+IuuKLh1LwxuGztfkVS2YaBa2qT2YguAX2nOTU8ukwdyncwxKyD7wXmhOzl8t7EfEPCAevlV2H2kDyahbaehkk0L47OpLDKJD43OQf5aX7zsldWwLPIpVz4ceY860y3jz/wBUFrOt6XpPdxX0+1nzhQpYjjPQVks1dnKP0ZLNpsiX8NvK20SOEyOcZNXD6foenxEahPHyp3CZ/L4Dmu+0M+majILmyMgRjxI+FX5c0uSiC3ty5AkhKkt4SQR5+WDXnzfJi1SFhhd2yy1C406+WAaai9yiHlU2jBxj8qptRkit5Ei3AMxwBnnPB/I0ZZi4uLBLmzt4oLVlyrynHHuVf1Iryy7L/vt/b7mR0B4iMXh7zHG4+g44+FVDJkfikY4QW2yg9sE7SIwIaJymfWvNrdcGrXUezU1g7tEm4E5Z9+ST6mqtldV8R+FemLdbAlFXo4dto460Bdat7NIqbGYdWIFGsT1qo1aCe5lUopYcKqqvnWZJNK0dFBDXEl9DJcZMdvHggfzAf9AfOvtKlO1rlgDJM5JOOnuqolkeGFrRGGwcsc/ePu91WGnZ9jXB4BPyocbuTYj6oYLW47qQvnk4o8ag+B4gPnS/G5CgGpe9b1pqRJYMu6onUjpipDuHUEe+o2bPnShHAHPJA46npQ0l5AJCrll+IohiMYPNQtDGx5ij+aijkpemUmvZPFIrIHTdjOM4oO61BluO8jGY4xuKg43Dp/U1OIwE2xkxkdCpxQ+rWU80asSFdzkkHO7+lBklOL2LCMZJ0G+1xNEr5KqwyAccVC2p28Q5l88EDr9Kl0uyhubNJbgF2POC3HHHQfCjktLcN4YYlx6IKWCyNXYbcUNXYyUTLvtZRsAKsQfmKdtM1FZYIjIQWA8R9KzOymmhURW77FPUAU0aT3qBVcFQx6+QpZQ5KyVOmaHDKqgFSOfOq7VuzenaxdJc3gkZ0IIVX2gEefAz+NRW8rxIodhjzqzhuEJ4bOea8koX2On9GXftH0afSNKEWlaesatLve7hjAKoPLd1HJ6DHT0pGsNQ1S/tRZXkpkgs43BuZDkxIeSCfMdcD3+nT9G3YimtJElRXUqfCwyDxWH9sreC3svZ7RYoVuZDLIIx9/n+tBKIsZ/Zb9m7W47Q6Raq6NDo9tEI842m6YcH/wCvqfPp64I1S5uLRlSAhUUYyvHHwpj7Aon+CNKfAw8BYDHUljQ3aXTpru1zFF41PAUda9mB6pgz3tCTPqMsmRKxOeuaAnSOVc5waM1C0uLSQJPHg+XvquckOTn5Gm40FYHLC68DkV5aWxmWbcBwOCWwF+XnUs0/ABFRs4FnKFDbiRgL59aHPag6Ex/tQqalCIZnGOAeCepo7Rh9htJ88mg9TADyBc4B9aN0kD2bJPO7yocJU+9Fj3RLDaam2L6H61EsigYU8197R8K9SD2F7JBwNwB5Ga9WFurdPOpopF3kSZxjqFqWONJWYxhyueTiqIdnkNvDJgFipPrRcOkb1YqwfHWuobVXGzcpAHQnNWltD3eQm7d5YGKpUZsp108qC7IQnqKE9pgFnIjTrmNsBD5UySGaPAYAkmkfXtJa0j327EuG2svXOehoPkx0hcLabottFbvrNNq+oPGPOrWKz3LyvNVfZ+32xpbWhLFl3gt13cZ/Hn502RaZOIZDKW3gZCgZyfSnxVKKYM00zjS9KDSZaTDDoBzTJHG0Eckb45XwFhxmlvT5rm2cM0IDEnr5VaQ6g0sqiVS2eqjoaucXWjIv7CbbWJkf/NLuB4AU5FWdrqisS2CB8Kp3XvSWjj2R55ycc/CpBBiLcBnPpU8IstOQyxX6SoRkfA1nHbrSr65cLHZzhIh4fDgHPoeM8c002Td1OjTFhGGBIx5V9rfaayu9NcLKFYqzAFiCUyQDjHTivNlxxbSsWM3TCuw8Ulp2Q0y0m8MsMW1l9CCas55GztY8GlPsnqPfaJE8ZDDc3T/caspb93A8AyvGPOtjiZnNVs9vtEtLxy7gMxJPwzSxrHY2ZfFp8gkHmrcfjV8NQdCcKQfjU8F/zhm4PnTcZIl8WZXqGm3tk5W5tpFPkccfWqLVJpEjXYWX1IP4Vtlzd7hITyEUksfIetY/qt5DqGqyBYwqvIAqgcADnP4UGeXFUVBbFW6Dq+HZ/g1Wmm+G38PmeaC1BzLIx/1Zq20K1aeBiXwoyflUYmbJUyWIbhj05NdYP8tWgis44CI5d0hHUqcGh+7X0WvQTYZa3NvfSyG0jaKIHAV23HHkSaKEewYVxuPXjiqWyR4HRYSAkjdcZx8cdRVhcQtauLV50ki70I80O4BAcbgc+Y56Z+NApUi2rDtP0m91Gd47IIREqvJI7YVAeVHxI5/s4OhSa1vDBJLsk8juODVZe6re9nLt30aRlspnzg8gjGAM+oFVunavJqGoSTTt43ByufTpj3YBrVImhuZjgSSTW7eeM4Jqj7RXMHfb0U7VVGLe8H3VId8s6JnO9lVV8znpR2t9jpZbZWhvo2lVgTA2Bux1xzn8K6VyVFR8XaBex8yNqAvZNsMABK7gfETxx7unNPN9fQQWEt1FJHJsA4DZAyQOfrWYfvFrK4BDLJbq/dhQo2sQo8/XoKjvtaLJIe6CKxC7B5L5g0Sm46FUOTNC0TU4teEX2eyWMyLInA5wuPruq2mt7WzuorSd1S4m3GIZ6hcZ/MVmvYw3aa3btbz7bcu8kirJ1UIxIIPwHvq51/V3vNdtg7d1a25RVeNcvngnOf8AUAOPTPNJ+VqOw+CvQ4Np6sww+QPLHWiEh7pQIyAo91QfvqzEbs8mxR1bacCli47WyxwXUczRW9wWUW5CHAyx+9ngcAcnHnWPM0csakhsumLQsSMtjqeKyHtWRdXRihYbLeFE48+AT+ZrRdD7UWV5GbfU54Bdq7q6oCUKgE5z05GeAfKsz1+2jtb2U2sgkt3YtG46FD0z7x0I9RUZZcmmjoxpUP3YOOT/AA6mQBiRl46nHGa91ftLFpcjJ3RlRX2ySZAC9M49etdfs/7+60NxAEPdzMOTgDIB/Mml3tN2W1G+1O5OmzQEmVt8RfaAwAyQenUH60v5WooPgPsSpIodSJEblWHQj1r72MgkshI8qz/sd2h1KHXDpesTvhgQe9x4GAzwem3Hy6U2dq70S6VJ7LdOQiZKq+MnK+h/vNK8mjlFNhWpWzT6RdW9q+y4dCE3nA+BNZVYmbQLy6ttUs1WSZNu5z4lXnlSOCM+npRwuptxLOxJ65J5qO7Rb6Pu7g78dM9R8688ny2WqF8iCTSZjx7SJ1OPPZg/rTJ2O0VdRswyyMsnebMA8beKXNStvZG2KSRjOfWnb9nQUaXMzMQ6uShB5XpXY9MmXZc6r2Xjglj7mOXZkKNuCM1B/h6P+Sb6VXdrFcamniBYwj7x95qo+1/nH0pllO4HumyaYyxxM7GZnwUVSMHkjk+vT51Yabo15rFosFu8EbwTmS5klfiPJwA3v+9x7qB0G2juIQsyoZi67ZmH3Rjg/UVzd3MdjrN1Zrcu0LkOXXgOw93zOK82+2LF2qRL2qe2jlGn2szTwwxqVuB4Qzc7uB1A4qotrmGwdW2IX2kFiuWGffUN9cNIxbPU4A9B6UwdiNIt5HXUtSUuBN3cC54ZhyW94HH191S37GVRVPs60yya4uLdVEsQuCuS2YmB6AqSOvIOcHzqXVrOzsXkXbcFwSTOX+4QcHPTJ+VWHaG8a3uIxG20A5G05wR4lI+p+tD9qLiw17TVurSWX21R4o2bgNjkYzgGuVyV2TzUe0UfdoNISKYcT/a4/mBJwfwqtu4pWiiVT3gY+E9WYjjH9+lGz3ksVgLe5tlYQDCyMMED09+CSPlQNvqUkMgMkUcseNu0r91TjOPTpj50zimtBQm0xh7IyxI17cBggtrIwQIDndLKduT/AORPpgUO2oIm1rgMVkGHPoffTD2B/c0trfiZooZJHjit4N/iyWwpx67iB8AffShqcP8AmpYWzhZGIB45yaLIvFJlwlUm0MejrJdXkad+JUSNsRMfvgEcc+QPPyFU2vLLdq90yt3kcmGD9QueAfhmuOyxm/e8QW6W3eNSyyMhfdjHhIB6YJ+lXzaHHNeTR3GqzXMkzBisUO3vNwyMdcdcdOMUmN+PFhT2+SFNoru/1yGHTo2kmmwqJF5n+nXPu68Zph7RdnbvRbYDUZIZEwQiwyl+4JOdpzz1zz0JNMGm6roPZPv7ixU3epy/ZswbwxqOcBseuM46kelKfavtBLrTsygRqCpaMsSz9epwBgen65ruDjDZyacjQuwNstrptvGhzvUSOw/iJGfwwB8qrDqDNNqgTg+0SeL0Gcnn5Vc9iHafQYLx12ko+cee3wA/+NJdvdpHqNzNP/6MZ7yQD+L3fOpfqyb7ZFfx2sGrLBcRRyTJEp3N1XnBH1zQ8i/5p1tR4CpVmfHuyKqNY1RzqdxdsB3jYwCM+Lz+WSarDqsh7vu3YFWJJbnPyqnbZy0i4mYhiFP48VPprNKdm0uSeMDJ/vinTTtPtJZrK8vrBBL7P3hiWNdm7jhvIdT1o1pljvZLm2giheRVXMAA8+M+vxqapmRjLszTtFayCFZQrBA2zDKRk4zxRvYfSNZuTJe6Zb3Lw7SjNECQTx9aerBtL1HWoj2lnUQ24L28FyMrMx4GfUDB488+6n+HUrWKN4IGhUQqSEjXAQAc+Hyxx8uRVJWXRk2q2tzdm0T2aZrtYSrqykHdk88+7FU50rUVJU2dxkcfc/4rWNZkOpWUqpKIrpMNG8J6g+/09aRJNRvVkZXvrgMCQQcjBrmY4X7FHQrlku2jxkGLp8Cf60Pdtvvi4TDCJQFzkk1p3YLsPp50mLVdVh768uQWSN2ISJCeOBjk9TnPlS/2+0PT7LVbeDSYmjuH271DEoEJCg+ZB3MMfOpkm0XiajK2INy6tMqDOc8k9KbLO7lsdLstRSXDR71itExsSMnBJxzuPBJPu+FK2pWkthqhtLlCksJw4Jzg+ufP1q81pLa0km9kuopoXLAIv8OefmOnzo5aSQ8qb2S6hqMOqLHPbqVHdeNfRwTmgbIiDUVmHTPiAHXGT+n41xo6GRJFDDAU+Ee7nH0oiyAGolSMnJwPftNa9bB90Sx23tSCa6YKu9maNeOfIZH1PqTVc9rDKD3TsAM4Bo64ljS3MMY2qiljz1/5oG2BUop6Fc/hWRySOnBIEiingmEiMUkQ5VkbBU+oPkaPcPLBDIxLOygkk8k+prkfzEeddrIThT5dPhVTfKNmY9Mht5TBdozA9f8AimS+1H93pKiApdPCYicAFUYYJOCeccD0yaW7/Ji8I+dDX98893JNI2WfBP0/pV4NnZNPR9NdfYSBiSW+77qgjlQ4MgJJRvu+vlQ8z7kPPnRdvps66a9/LDKsZAETsp2t6kHzp5yCo2zsaQOw1qw4/wAmxz79zVm15lRKjcb2BY0ydi76/j0jT9OtTE4uxJkT/dAyx4I5HAP1pe1oq1xKI8ceA49RxXntPZzQqak25s+bcmi+zCQtfMs8aSIULYcZGR/ZofVU2yKfLGKY/wBmmnW9xqkl9fzrFa2iZcMAe8LA4X8CTV1aNQ02aSfYESuY5o+Y0U4XPPX/AIoqV2guAZd6bBu8RHH5VDNq2hXVw1npzkTuwABjAV/dk/dPoa7j0+SH/KyRFpLiTOc5OxeWB5PB8I+dFKo6FWyi7X3C3WlQoARE7vIY9gIQ8AAH+E4HkfKq3QO0d9Y28dvKWLW5DW0x+8n+gk/eQ+h6dPOnC60yW+sLmyW3HeuwMRXpv8sEZx5/9VnusWL6VqEtm1zb3E0Xgk9nYuqnzU5A5HnXRtFOmh9tNYW4HtVgBBJEczW4OF9+AecH+wKthqujuAz91ubk5hyc1ksWqCFxDPyTjlTyo9Djr+Yq9e/01nZku2RSSVTYG2j0yTk/GlTYeh7tI+1mm24sO5vns43eOKS2WB2EYbw/fwV46E5rjSOzctxq7y3itEhYzJE0neyNKvCtNJ54JztHA9a0d4kK7Tgr6evxqi13tLo+hRNLcThpQMCKEbm/DgfOu6JSbMD7SyPcdo755h4+9aP6cD8qZpdNtv3tYkxq0T2Zd0JJJbZ1NLmsXa6nrV1qKwrCJneXYpyFJp/jMSaXE7KDNHabRIRkBCAefhigk7Y7XjoT2FtpupBICWUnGPM5z9eGNV93P7PfSuF3bJM4BxkZ6VZi3WadLltpIlByPQ4/SqO/O4zN5kmrSXQFts7a4cwTQtEuXK7GBPQ+Q+v50eYwl4YzwETGPQ5/pQ6wh108sAqMFZ2z1AOf0xRErO17IcAbuvu/vJoZHoj/AEhk8MWM5qFGO9Txjoc0TcBVJQdAKEkIABFJHaoGWmFyWssy7Pu7fvE9APfVff2tusDTxvJuMhAzjB/WnzQuzd1rGlRXiXtrHHKmdrRMxzyDnxe70q103sJYCPbrBjujnKtGzrj1GPSojPi9iyXLoxs4AKn5fGryO7N52cisGO6W0uC0PHIRwdy/AMM/OtVk7CaFIuIrJV9D4z+tWdh2bsbGDureCKNepIXBz8aR/Ii0R+JiBpVrJdWOk2EMndTtBt3sTgbt7c+nHHzqmeMxz90RgjJx6U+a0+mWWoWqe3W8dwszCTxgMhZCFz6dBSK08Qv53mdB4JDlWByxz+HNZjdqiJLZSa2OPmufxorQe/GmajJFCzQRLG0sgxhTkhRz65/A0Hq80co+zYHLDHyBqy0LXbjR9Mkt4X2rO5eUYBGNuBmlf6nRWyrMssNyjqACDngnOfXNaXofaKC6kS6vYnjdoo4FGPCCfE5J9cbDWbtHG7nYcKxwGHIweo+lGwaneLGYpJWMIkabu29WwD88KBUe9iP7NL1rtZBoOnrLp4RruRAYA64CAjO4j4dB781k0sjfbSy8PIzSMwGME59OnXP0qSe7mvZA9w5ZioUA+Sg+ED3DFR3q4gVc5LPyfWkb8oxQmOH+cpsAhTks2OOor3v8cA8f7a9kGEVehxk0NgUs6s8iP0Xrt+Ly0ImSRIc7zESAW9N2D08+tJF9exxxypOgUMpO3y6VBp9zeXmrt7csRWNC52OWOeMdfjQmoWia5q0kaXDwQIq7mVc5OOleFNuZ65VGGhTM6p3kbAjdjBNP+nyi87PxncVE1uISR6ggH8/wqsutH0o6XNaxFpp40LrcOMOD1x5ce7mp+zMjRdnYXIDdxK3l16/qaRpWHbaB2t1WyVo8hfj6DH6Cle4XdFI3xpqlnH7mRdv2ioyyZ5yxaqC8gaO2ZipBIzVIN6J7ECY2MY52qmfdxn8/zqFZHN5LIx53fia70fJkRdox3aEnzXAPI+lRRuGumC5BznFDJbY0ej6R98kzMehxigpzlMipY27zvT6sTUU64iI9DVR0TLZp/wCy7UEbQZbaV8GC4O3JA4YZ8/fmnM3EYc7ZoiQdpw4Jz6cVjHZGe2AuoLxZWikRWURkAhgcefxNNFrqkto8vcQKkAUNCBxgHrz5n31Eo2y4PRoqu5GVVhnoGWvi7Y8WwjzGDSHp3aCfeTPPJLGoP2bgEE+/NHQdqbmN8LY27yHnKNsBH/VSo0U2WGvQ2scc040Rb2eYDcAnL8eZrLX0jVNswOiOXeVWRiCSq9SOvSnO/wC29xOCscNvbp03p9qx94JAx9KXrztHqk0y+zXM0fAREEmST8cU0XQbiivk7H6ldB5xDFbM5yIZJMHn0AHSoo9N9ovLbThAHMa+MLxu2jkA/GrK+1+5shtS6mlnAw8hfIZh1wD8/wCzVBPqS3Ur98ShYl969Qcc4+JrXJsnikEaza+yXDhY0gLAL3Yk3bSV55wPefnVRGx3MihnP+kE5o+ae2DJb2VuhycAscnOOvPTpUJaaK5CCXnoxUY4rYttmSjrR1b8B+m9MdR59Kjuzucf6RXMMoV5FUdfP4HNfXXhZy3Oc4q6rM2elyv4yQFIwKsfWh66J8q67qX/AOM0tWeEeexd0pS9kuCO8XYik/xDJoHSriRbq5zK8e5VckevP9al7O+C1uyvB2fqK+0uKObVSsqBh3RGD8a80Y8ZDy8opHyXb/vCExrvfOCqtu3jPSnlEs0slt7TSybbaTmN9vJ6/H60hN9lPN3QCYUjwjHlRWgfZzoyZU7wCR51UlZMNEutSpbARQxPH9r3hDck58qhuoRdWdy0edsduCB8easu2ESG3juSuZjnxZ+Pl0rjRQD2e1Ank7Dz8jWrRklsXtHBLtznbbhhk+hx+tDQ59qLlcBunPlzU9hw0WOMxP8A/k1zDykRPkrfrRNbEj0CW+QxXyya9mXKFfOuoeJT8a7cDefhVGB3ZGeG21e1e7jR7dgUkVl3DBB8vjinOe+7NOrNKky94o4aOTCD3ADikLTwO8hGP41/OrCFFy5wMjofmR+lRJKzYvQ7aZJoEcMj285jVyAWO5Tge9xgfKvrlOyMqOFuBwMbd0m3PqDj64pQSR9pQsdobhfKjowO7JAAOwnj4Gs4FqRfTabokdv3ns7CPG4NI7LuA6kDOcVVXseiw2kl5ahGkQju9smcMenH99Ki19ipjgB+ySKIKvplAT+NLeoyOkHhYjLYPv6VST+yXL+HFnbw3t7ILycRxKhYsWxnFVbQJIGkWQAGQqoPXb60eqgQKR55zQkyhI3CgAAEDFWgmyKwVTeQYHiL4FFzsq3sjHOBngHqaG03/wB/D/u/SrBlDXcwIyN4/WrgvMx9ALZEoYbgp5O7yqdYYrl+8uZiFIB2KPFj3+lR6lwQBx1/IUIHYEqDxxx8OlbNbKjKlTLC6a0t4iLeHB8m3Fif791V/tZ/lFRyEtI2STg4Fc10G49MmTtn/9k="/>
          <p:cNvSpPr>
            <a:spLocks noChangeAspect="1" noChangeArrowheads="1"/>
          </p:cNvSpPr>
          <p:nvPr/>
        </p:nvSpPr>
        <p:spPr bwMode="auto">
          <a:xfrm>
            <a:off x="80963" y="-608013"/>
            <a:ext cx="1666875" cy="1247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198" name="AutoShape 6" descr="data:image/jpg;base64,/9j/4AAQSkZJRgABAQAAAQABAAD/2wBDAAkGBwgHBgkIBwgKCgkLDRYPDQwMDRsUFRAWIB0iIiAdHx8kKDQsJCYxJx8fLT0tMTU3Ojo6Iys/RD84QzQ5Ojf/2wBDAQoKCg0MDRoPDxo3JR8lNzc3Nzc3Nzc3Nzc3Nzc3Nzc3Nzc3Nzc3Nzc3Nzc3Nzc3Nzc3Nzc3Nzc3Nzc3Nzc3Nzf/wAARCACLALoDASIAAhEBAxEB/8QAHAAAAgMBAQEBAAAAAAAAAAAABAYDBQcCAQAI/8QAPhAAAgEDAwEFBQUGBgEFAAAAAQIDAAQRBRIhMQYTIkFRFGFxgZEjMqGxwQcVQlLR8BYkYnLh8aIzNFOCsv/EABgBAQEBAQEAAAAAAAAAAAAAAAMCAQAE/8QAIxEAAgICAgICAwEAAAAAAAAAAAECEQMhEjEiQQRREzJhI//aAAwDAQACEQMRAD8AV0mIYEjr1qwjukRPFwfdVW/hPFclyTzXsNRYXUkdwmf4uMGgd5jbw1Ec54Neqdkg34wa5aNew2ynEd1Ez5CZ8RHpR9rdbbhnHIJOM1Us+4eEfTzr2ORkIzWWc0O0F0ogHUEjJxRtrKp7vcfvN9M0nwX+IuuKLh1LwxuGztfkVS2YaBa2qT2YguAX2nOTU8ukwdyncwxKyD7wXmhOzl8t7EfEPCAevlV2H2kDyahbaehkk0L47OpLDKJD43OQf5aX7zsldWwLPIpVz4ceY860y3jz/wBUFrOt6XpPdxX0+1nzhQpYjjPQVks1dnKP0ZLNpsiX8NvK20SOEyOcZNXD6foenxEahPHyp3CZ/L4Dmu+0M+majILmyMgRjxI+FX5c0uSiC3ty5AkhKkt4SQR5+WDXnzfJi1SFhhd2yy1C406+WAaai9yiHlU2jBxj8qptRkit5Ei3AMxwBnnPB/I0ZZi4uLBLmzt4oLVlyrynHHuVf1Iryy7L/vt/b7mR0B4iMXh7zHG4+g44+FVDJkfikY4QW2yg9sE7SIwIaJymfWvNrdcGrXUezU1g7tEm4E5Z9+ST6mqtldV8R+FemLdbAlFXo4dto460Bdat7NIqbGYdWIFGsT1qo1aCe5lUopYcKqqvnWZJNK0dFBDXEl9DJcZMdvHggfzAf9AfOvtKlO1rlgDJM5JOOnuqolkeGFrRGGwcsc/ePu91WGnZ9jXB4BPyocbuTYj6oYLW47qQvnk4o8ag+B4gPnS/G5CgGpe9b1pqRJYMu6onUjpipDuHUEe+o2bPnShHAHPJA46npQ0l5AJCrll+IohiMYPNQtDGx5ij+aijkpemUmvZPFIrIHTdjOM4oO61BluO8jGY4xuKg43Dp/U1OIwE2xkxkdCpxQ+rWU80asSFdzkkHO7+lBklOL2LCMZJ0G+1xNEr5KqwyAccVC2p28Q5l88EDr9Kl0uyhubNJbgF2POC3HHHQfCjktLcN4YYlx6IKWCyNXYbcUNXYyUTLvtZRsAKsQfmKdtM1FZYIjIQWA8R9KzOymmhURW77FPUAU0aT3qBVcFQx6+QpZQ5KyVOmaHDKqgFSOfOq7VuzenaxdJc3gkZ0IIVX2gEefAz+NRW8rxIodhjzqzhuEJ4bOea8koX2On9GXftH0afSNKEWlaesatLve7hjAKoPLd1HJ6DHT0pGsNQ1S/tRZXkpkgs43BuZDkxIeSCfMdcD3+nT9G3YimtJElRXUqfCwyDxWH9sreC3svZ7RYoVuZDLIIx9/n+tBKIsZ/Zb9m7W47Q6Raq6NDo9tEI842m6YcH/wCvqfPp64I1S5uLRlSAhUUYyvHHwpj7Aon+CNKfAw8BYDHUljQ3aXTpru1zFF41PAUda9mB6pgz3tCTPqMsmRKxOeuaAnSOVc5waM1C0uLSQJPHg+XvquckOTn5Gm40FYHLC68DkV5aWxmWbcBwOCWwF+XnUs0/ABFRs4FnKFDbiRgL59aHPag6Ex/tQqalCIZnGOAeCepo7Rh9htJ88mg9TADyBc4B9aN0kD2bJPO7yocJU+9Fj3RLDaam2L6H61EsigYU8197R8K9SD2F7JBwNwB5Ga9WFurdPOpopF3kSZxjqFqWONJWYxhyueTiqIdnkNvDJgFipPrRcOkb1YqwfHWuobVXGzcpAHQnNWltD3eQm7d5YGKpUZsp108qC7IQnqKE9pgFnIjTrmNsBD5UySGaPAYAkmkfXtJa0j327EuG2svXOehoPkx0hcLabottFbvrNNq+oPGPOrWKz3LyvNVfZ+32xpbWhLFl3gt13cZ/Hn502RaZOIZDKW3gZCgZyfSnxVKKYM00zjS9KDSZaTDDoBzTJHG0Eckb45XwFhxmlvT5rm2cM0IDEnr5VaQ6g0sqiVS2eqjoaucXWjIv7CbbWJkf/NLuB4AU5FWdrqisS2CB8Kp3XvSWjj2R55ycc/CpBBiLcBnPpU8IstOQyxX6SoRkfA1nHbrSr65cLHZzhIh4fDgHPoeM8c002Td1OjTFhGGBIx5V9rfaayu9NcLKFYqzAFiCUyQDjHTivNlxxbSsWM3TCuw8Ulp2Q0y0m8MsMW1l9CCas55GztY8GlPsnqPfaJE8ZDDc3T/caspb93A8AyvGPOtjiZnNVs9vtEtLxy7gMxJPwzSxrHY2ZfFp8gkHmrcfjV8NQdCcKQfjU8F/zhm4PnTcZIl8WZXqGm3tk5W5tpFPkccfWqLVJpEjXYWX1IP4Vtlzd7hITyEUksfIetY/qt5DqGqyBYwqvIAqgcADnP4UGeXFUVBbFW6Dq+HZ/g1Wmm+G38PmeaC1BzLIx/1Zq20K1aeBiXwoyflUYmbJUyWIbhj05NdYP8tWgis44CI5d0hHUqcGh+7X0WvQTYZa3NvfSyG0jaKIHAV23HHkSaKEewYVxuPXjiqWyR4HRYSAkjdcZx8cdRVhcQtauLV50ki70I80O4BAcbgc+Y56Z+NApUi2rDtP0m91Gd47IIREqvJI7YVAeVHxI5/s4OhSa1vDBJLsk8juODVZe6re9nLt30aRlspnzg8gjGAM+oFVunavJqGoSTTt43ByufTpj3YBrVImhuZjgSSTW7eeM4Jqj7RXMHfb0U7VVGLe8H3VId8s6JnO9lVV8znpR2t9jpZbZWhvo2lVgTA2Bux1xzn8K6VyVFR8XaBex8yNqAvZNsMABK7gfETxx7unNPN9fQQWEt1FJHJsA4DZAyQOfrWYfvFrK4BDLJbq/dhQo2sQo8/XoKjvtaLJIe6CKxC7B5L5g0Sm46FUOTNC0TU4teEX2eyWMyLInA5wuPruq2mt7WzuorSd1S4m3GIZ6hcZ/MVmvYw3aa3btbz7bcu8kirJ1UIxIIPwHvq51/V3vNdtg7d1a25RVeNcvngnOf8AUAOPTPNJ+VqOw+CvQ4Np6sww+QPLHWiEh7pQIyAo91QfvqzEbs8mxR1bacCli47WyxwXUczRW9wWUW5CHAyx+9ngcAcnHnWPM0csakhsumLQsSMtjqeKyHtWRdXRihYbLeFE48+AT+ZrRdD7UWV5GbfU54Bdq7q6oCUKgE5z05GeAfKsz1+2jtb2U2sgkt3YtG46FD0z7x0I9RUZZcmmjoxpUP3YOOT/AA6mQBiRl46nHGa91ftLFpcjJ3RlRX2ySZAC9M49etdfs/7+60NxAEPdzMOTgDIB/Mml3tN2W1G+1O5OmzQEmVt8RfaAwAyQenUH60v5WooPgPsSpIodSJEblWHQj1r72MgkshI8qz/sd2h1KHXDpesTvhgQe9x4GAzwem3Hy6U2dq70S6VJ7LdOQiZKq+MnK+h/vNK8mjlFNhWpWzT6RdW9q+y4dCE3nA+BNZVYmbQLy6ttUs1WSZNu5z4lXnlSOCM+npRwuptxLOxJ65J5qO7Rb6Pu7g78dM9R8688ny2WqF8iCTSZjx7SJ1OPPZg/rTJ2O0VdRswyyMsnebMA8beKXNStvZG2KSRjOfWnb9nQUaXMzMQ6uShB5XpXY9MmXZc6r2Xjglj7mOXZkKNuCM1B/h6P+Sb6VXdrFcamniBYwj7x95qo+1/nH0pllO4HumyaYyxxM7GZnwUVSMHkjk+vT51Yabo15rFosFu8EbwTmS5klfiPJwA3v+9x7qB0G2juIQsyoZi67ZmH3Rjg/UVzd3MdjrN1Zrcu0LkOXXgOw93zOK82+2LF2qRL2qe2jlGn2szTwwxqVuB4Qzc7uB1A4qotrmGwdW2IX2kFiuWGffUN9cNIxbPU4A9B6UwdiNIt5HXUtSUuBN3cC54ZhyW94HH191S37GVRVPs60yya4uLdVEsQuCuS2YmB6AqSOvIOcHzqXVrOzsXkXbcFwSTOX+4QcHPTJ+VWHaG8a3uIxG20A5G05wR4lI+p+tD9qLiw17TVurSWX21R4o2bgNjkYzgGuVyV2TzUe0UfdoNISKYcT/a4/mBJwfwqtu4pWiiVT3gY+E9WYjjH9+lGz3ksVgLe5tlYQDCyMMED09+CSPlQNvqUkMgMkUcseNu0r91TjOPTpj50zimtBQm0xh7IyxI17cBggtrIwQIDndLKduT/AORPpgUO2oIm1rgMVkGHPoffTD2B/c0trfiZooZJHjit4N/iyWwpx67iB8AffShqcP8AmpYWzhZGIB45yaLIvFJlwlUm0MejrJdXkad+JUSNsRMfvgEcc+QPPyFU2vLLdq90yt3kcmGD9QueAfhmuOyxm/e8QW6W3eNSyyMhfdjHhIB6YJ+lXzaHHNeTR3GqzXMkzBisUO3vNwyMdcdcdOMUmN+PFhT2+SFNoru/1yGHTo2kmmwqJF5n+nXPu68Zph7RdnbvRbYDUZIZEwQiwyl+4JOdpzz1zz0JNMGm6roPZPv7ixU3epy/ZswbwxqOcBseuM46kelKfavtBLrTsygRqCpaMsSz9epwBgen65ruDjDZyacjQuwNstrptvGhzvUSOw/iJGfwwB8qrDqDNNqgTg+0SeL0Gcnn5Vc9iHafQYLx12ko+cee3wA/+NJdvdpHqNzNP/6MZ7yQD+L3fOpfqyb7ZFfx2sGrLBcRRyTJEp3N1XnBH1zQ8i/5p1tR4CpVmfHuyKqNY1RzqdxdsB3jYwCM+Lz+WSarDqsh7vu3YFWJJbnPyqnbZy0i4mYhiFP48VPprNKdm0uSeMDJ/vinTTtPtJZrK8vrBBL7P3hiWNdm7jhvIdT1o1pljvZLm2giheRVXMAA8+M+vxqapmRjLszTtFayCFZQrBA2zDKRk4zxRvYfSNZuTJe6Zb3Lw7SjNECQTx9aerBtL1HWoj2lnUQ24L28FyMrMx4GfUDB488+6n+HUrWKN4IGhUQqSEjXAQAc+Hyxx8uRVJWXRk2q2tzdm0T2aZrtYSrqykHdk88+7FU50rUVJU2dxkcfc/4rWNZkOpWUqpKIrpMNG8J6g+/09aRJNRvVkZXvrgMCQQcjBrmY4X7FHQrlku2jxkGLp8Cf60Pdtvvi4TDCJQFzkk1p3YLsPp50mLVdVh768uQWSN2ISJCeOBjk9TnPlS/2+0PT7LVbeDSYmjuH271DEoEJCg+ZB3MMfOpkm0XiajK2INy6tMqDOc8k9KbLO7lsdLstRSXDR71itExsSMnBJxzuPBJPu+FK2pWkthqhtLlCksJw4Jzg+ufP1q81pLa0km9kuopoXLAIv8OefmOnzo5aSQ8qb2S6hqMOqLHPbqVHdeNfRwTmgbIiDUVmHTPiAHXGT+n41xo6GRJFDDAU+Ee7nH0oiyAGolSMnJwPftNa9bB90Sx23tSCa6YKu9maNeOfIZH1PqTVc9rDKD3TsAM4Bo64ljS3MMY2qiljz1/5oG2BUop6Fc/hWRySOnBIEiingmEiMUkQ5VkbBU+oPkaPcPLBDIxLOygkk8k+prkfzEeddrIThT5dPhVTfKNmY9Mht5TBdozA9f8AimS+1H93pKiApdPCYicAFUYYJOCeccD0yaW7/Ji8I+dDX98893JNI2WfBP0/pV4NnZNPR9NdfYSBiSW+77qgjlQ4MgJJRvu+vlQ8z7kPPnRdvps66a9/LDKsZAETsp2t6kHzp5yCo2zsaQOw1qw4/wAmxz79zVm15lRKjcb2BY0ydi76/j0jT9OtTE4uxJkT/dAyx4I5HAP1pe1oq1xKI8ceA49RxXntPZzQqak25s+bcmi+zCQtfMs8aSIULYcZGR/ZofVU2yKfLGKY/wBmmnW9xqkl9fzrFa2iZcMAe8LA4X8CTV1aNQ02aSfYESuY5o+Y0U4XPPX/AIoqV2guAZd6bBu8RHH5VDNq2hXVw1npzkTuwABjAV/dk/dPoa7j0+SH/KyRFpLiTOc5OxeWB5PB8I+dFKo6FWyi7X3C3WlQoARE7vIY9gIQ8AAH+E4HkfKq3QO0d9Y28dvKWLW5DW0x+8n+gk/eQ+h6dPOnC60yW+sLmyW3HeuwMRXpv8sEZx5/9VnusWL6VqEtm1zb3E0Xgk9nYuqnzU5A5HnXRtFOmh9tNYW4HtVgBBJEczW4OF9+AecH+wKthqujuAz91ubk5hyc1ksWqCFxDPyTjlTyo9Djr+Yq9e/01nZku2RSSVTYG2j0yTk/GlTYeh7tI+1mm24sO5vns43eOKS2WB2EYbw/fwV46E5rjSOzctxq7y3itEhYzJE0neyNKvCtNJ54JztHA9a0d4kK7Tgr6evxqi13tLo+hRNLcThpQMCKEbm/DgfOu6JSbMD7SyPcdo755h4+9aP6cD8qZpdNtv3tYkxq0T2Zd0JJJbZ1NLmsXa6nrV1qKwrCJneXYpyFJp/jMSaXE7KDNHabRIRkBCAefhigk7Y7XjoT2FtpupBICWUnGPM5z9eGNV93P7PfSuF3bJM4BxkZ6VZi3WadLltpIlByPQ4/SqO/O4zN5kmrSXQFts7a4cwTQtEuXK7GBPQ+Q+v50eYwl4YzwETGPQ5/pQ6wh108sAqMFZ2z1AOf0xRErO17IcAbuvu/vJoZHoj/AEhk8MWM5qFGO9Txjoc0TcBVJQdAKEkIABFJHaoGWmFyWssy7Pu7fvE9APfVff2tusDTxvJuMhAzjB/WnzQuzd1rGlRXiXtrHHKmdrRMxzyDnxe70q103sJYCPbrBjujnKtGzrj1GPSojPi9iyXLoxs4AKn5fGryO7N52cisGO6W0uC0PHIRwdy/AMM/OtVk7CaFIuIrJV9D4z+tWdh2bsbGDureCKNepIXBz8aR/Ii0R+JiBpVrJdWOk2EMndTtBt3sTgbt7c+nHHzqmeMxz90RgjJx6U+a0+mWWoWqe3W8dwszCTxgMhZCFz6dBSK08Qv53mdB4JDlWByxz+HNZjdqiJLZSa2OPmufxorQe/GmajJFCzQRLG0sgxhTkhRz65/A0Hq80co+zYHLDHyBqy0LXbjR9Mkt4X2rO5eUYBGNuBmlf6nRWyrMssNyjqACDngnOfXNaXofaKC6kS6vYnjdoo4FGPCCfE5J9cbDWbtHG7nYcKxwGHIweo+lGwaneLGYpJWMIkabu29WwD88KBUe9iP7NL1rtZBoOnrLp4RruRAYA64CAjO4j4dB781k0sjfbSy8PIzSMwGME59OnXP0qSe7mvZA9w5ZioUA+Sg+ED3DFR3q4gVc5LPyfWkb8oxQmOH+cpsAhTks2OOor3v8cA8f7a9kGEVehxk0NgUs6s8iP0Xrt+Ly0ImSRIc7zESAW9N2D08+tJF9exxxypOgUMpO3y6VBp9zeXmrt7csRWNC52OWOeMdfjQmoWia5q0kaXDwQIq7mVc5OOleFNuZ65VGGhTM6p3kbAjdjBNP+nyi87PxncVE1uISR6ggH8/wqsutH0o6XNaxFpp40LrcOMOD1x5ce7mp+zMjRdnYXIDdxK3l16/qaRpWHbaB2t1WyVo8hfj6DH6Cle4XdFI3xpqlnH7mRdv2ioyyZ5yxaqC8gaO2ZipBIzVIN6J7ECY2MY52qmfdxn8/zqFZHN5LIx53fia70fJkRdox3aEnzXAPI+lRRuGumC5BznFDJbY0ej6R98kzMehxigpzlMipY27zvT6sTUU64iI9DVR0TLZp/wCy7UEbQZbaV8GC4O3JA4YZ8/fmnM3EYc7ZoiQdpw4Jz6cVjHZGe2AuoLxZWikRWURkAhgcefxNNFrqkto8vcQKkAUNCBxgHrz5n31Eo2y4PRoqu5GVVhnoGWvi7Y8WwjzGDSHp3aCfeTPPJLGoP2bgEE+/NHQdqbmN8LY27yHnKNsBH/VSo0U2WGvQ2scc040Rb2eYDcAnL8eZrLX0jVNswOiOXeVWRiCSq9SOvSnO/wC29xOCscNvbp03p9qx94JAx9KXrztHqk0y+zXM0fAREEmST8cU0XQbiivk7H6ldB5xDFbM5yIZJMHn0AHSoo9N9ovLbThAHMa+MLxu2jkA/GrK+1+5shtS6mlnAw8hfIZh1wD8/wCzVBPqS3Ur98ShYl969Qcc4+JrXJsnikEaza+yXDhY0gLAL3Yk3bSV55wPefnVRGx3MihnP+kE5o+ae2DJb2VuhycAscnOOvPTpUJaaK5CCXnoxUY4rYttmSjrR1b8B+m9MdR59Kjuzucf6RXMMoV5FUdfP4HNfXXhZy3Oc4q6rM2elyv4yQFIwKsfWh66J8q67qX/AOM0tWeEeexd0pS9kuCO8XYik/xDJoHSriRbq5zK8e5VckevP9al7O+C1uyvB2fqK+0uKObVSsqBh3RGD8a80Y8ZDy8opHyXb/vCExrvfOCqtu3jPSnlEs0slt7TSybbaTmN9vJ6/H60hN9lPN3QCYUjwjHlRWgfZzoyZU7wCR51UlZMNEutSpbARQxPH9r3hDck58qhuoRdWdy0edsduCB8easu2ESG3juSuZjnxZ+Pl0rjRQD2e1Ank7Dz8jWrRklsXtHBLtznbbhhk+hx+tDQ59qLlcBunPlzU9hw0WOMxP8A/k1zDykRPkrfrRNbEj0CW+QxXyya9mXKFfOuoeJT8a7cDefhVGB3ZGeG21e1e7jR7dgUkVl3DBB8vjinOe+7NOrNKky94o4aOTCD3ADikLTwO8hGP41/OrCFFy5wMjofmR+lRJKzYvQ7aZJoEcMj285jVyAWO5Tge9xgfKvrlOyMqOFuBwMbd0m3PqDj64pQSR9pQsdobhfKjowO7JAAOwnj4Gs4FqRfTabokdv3ns7CPG4NI7LuA6kDOcVVXseiw2kl5ahGkQju9smcMenH99Ki19ipjgB+ySKIKvplAT+NLeoyOkHhYjLYPv6VST+yXL+HFnbw3t7ILycRxKhYsWxnFVbQJIGkWQAGQqoPXb60eqgQKR55zQkyhI3CgAAEDFWgmyKwVTeQYHiL4FFzsq3sjHOBngHqaG03/wB/D/u/SrBlDXcwIyN4/WrgvMx9ALZEoYbgp5O7yqdYYrl+8uZiFIB2KPFj3+lR6lwQBx1/IUIHYEqDxxx8OlbNbKjKlTLC6a0t4iLeHB8m3Fif791V/tZ/lFRyEtI2STg4Fc10G49MmTtn/9k="/>
          <p:cNvSpPr>
            <a:spLocks noChangeAspect="1" noChangeArrowheads="1"/>
          </p:cNvSpPr>
          <p:nvPr/>
        </p:nvSpPr>
        <p:spPr bwMode="auto">
          <a:xfrm>
            <a:off x="80963" y="-608013"/>
            <a:ext cx="1666875" cy="1247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8200" name="Picture 8" descr="http://t2.gstatic.com/images?q=tbn:ANd9GcRFsUSWuvhXZ_6ksxUvQeTjsji3xBnfX7ML-YCia4cjOrdbUg-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4581128"/>
            <a:ext cx="2177355" cy="2029967"/>
          </a:xfrm>
          <a:prstGeom prst="rect">
            <a:avLst/>
          </a:prstGeom>
          <a:noFill/>
        </p:spPr>
      </p:pic>
      <p:sp>
        <p:nvSpPr>
          <p:cNvPr id="9" name="8 Terminador"/>
          <p:cNvSpPr/>
          <p:nvPr/>
        </p:nvSpPr>
        <p:spPr>
          <a:xfrm>
            <a:off x="0" y="4005064"/>
            <a:ext cx="6516216" cy="1224136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dirty="0" smtClean="0"/>
              <a:t>tres años y medio después  los judíos crucificaron a Jesús.</a:t>
            </a:r>
          </a:p>
          <a:p>
            <a:endParaRPr lang="es-CO" dirty="0" smtClean="0"/>
          </a:p>
        </p:txBody>
      </p:sp>
      <p:sp>
        <p:nvSpPr>
          <p:cNvPr id="10" name="9 Terminador"/>
          <p:cNvSpPr/>
          <p:nvPr/>
        </p:nvSpPr>
        <p:spPr>
          <a:xfrm>
            <a:off x="0" y="5445224"/>
            <a:ext cx="6444208" cy="1152128"/>
          </a:xfrm>
          <a:prstGeom prst="flowChartTermina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 smtClean="0"/>
              <a:t>los tres años y medio restantes fueron dedicados a los Judíos conforme a la orden de Cristo </a:t>
            </a:r>
            <a:r>
              <a:rPr lang="es-CO" sz="2400" dirty="0" smtClean="0">
                <a:solidFill>
                  <a:srgbClr val="FFFF00"/>
                </a:solidFill>
              </a:rPr>
              <a:t>(Hechos 1:8).</a:t>
            </a:r>
          </a:p>
        </p:txBody>
      </p:sp>
      <p:sp>
        <p:nvSpPr>
          <p:cNvPr id="13" name="12 Terminador"/>
          <p:cNvSpPr/>
          <p:nvPr/>
        </p:nvSpPr>
        <p:spPr>
          <a:xfrm>
            <a:off x="0" y="2492896"/>
            <a:ext cx="6588224" cy="1296144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dirty="0" smtClean="0"/>
              <a:t>Cuando Jesús fue bautizado se inició la ultima semana profética de las setenta dedicada para los israelitas,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9" grpId="0" animBg="1"/>
      <p:bldP spid="10" grpId="0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548680"/>
            <a:ext cx="5256584" cy="583264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r>
              <a:rPr lang="es-CO" sz="3600" dirty="0" smtClean="0"/>
              <a:t> Pero recibiréis poder, cuando haya venido sobre vosotros el Espíritu Santo, y me seréis testigos en Jerusalén, en toda Judea, en Samaria, y hasta lo último de la tierra.</a:t>
            </a:r>
            <a:br>
              <a:rPr lang="es-CO" sz="3600" dirty="0" smtClean="0"/>
            </a:br>
            <a:endParaRPr lang="es-CO" dirty="0"/>
          </a:p>
        </p:txBody>
      </p:sp>
      <p:pic>
        <p:nvPicPr>
          <p:cNvPr id="1026" name="Picture 2" descr="http://t3.gstatic.com/images?q=tbn:ANd9GcSRXpKR0Sf0Da2G702rqLRC-aZSVRwN402AUw5rtzINi4CbiWDGB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548680"/>
            <a:ext cx="3384376" cy="446449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08104" y="5373216"/>
            <a:ext cx="3384376" cy="1015663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FF00"/>
                </a:solidFill>
              </a:rPr>
              <a:t>La iglesia recién fundada fue capacitada por el Espíritu Santo para realizar su tarea. </a:t>
            </a:r>
            <a:endParaRPr lang="es-CO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t2.gstatic.com/images?q=tbn:ANd9GcRFJGAQ2X9xP1y27LDBGbkaEokdLVCAH-HXl8TVWj_Ypod_OEgD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60648"/>
            <a:ext cx="4392488" cy="65973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260648"/>
            <a:ext cx="4176464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800" dirty="0" smtClean="0"/>
              <a:t>Note lo que Cristo des dice a los discípulos  después de resucitado, y antes de ascender al cielo, </a:t>
            </a:r>
            <a:r>
              <a:rPr lang="es-CO" sz="2800" b="1" dirty="0" smtClean="0"/>
              <a:t>“cuando haya venido sobre vosotros el Espíritu Santo,  me seréis testigos (primero) en </a:t>
            </a:r>
            <a:r>
              <a:rPr lang="es-CO" sz="2800" b="1" dirty="0" smtClean="0">
                <a:solidFill>
                  <a:srgbClr val="0070C0"/>
                </a:solidFill>
              </a:rPr>
              <a:t>Jerusalén</a:t>
            </a:r>
            <a:r>
              <a:rPr lang="es-CO" sz="2800" b="1" dirty="0" smtClean="0"/>
              <a:t>, en</a:t>
            </a:r>
            <a:r>
              <a:rPr lang="es-CO" sz="2800" b="1" dirty="0" smtClean="0">
                <a:solidFill>
                  <a:srgbClr val="0070C0"/>
                </a:solidFill>
              </a:rPr>
              <a:t> toda Judea</a:t>
            </a:r>
            <a:r>
              <a:rPr lang="es-CO" sz="2800" b="1" dirty="0" smtClean="0"/>
              <a:t>”,</a:t>
            </a:r>
            <a:r>
              <a:rPr lang="es-CO" sz="2800" dirty="0" smtClean="0"/>
              <a:t> territorio del pueblo de Judá.</a:t>
            </a:r>
          </a:p>
        </p:txBody>
      </p:sp>
      <p:sp>
        <p:nvSpPr>
          <p:cNvPr id="6" name="5 Flecha derecha"/>
          <p:cNvSpPr/>
          <p:nvPr/>
        </p:nvSpPr>
        <p:spPr>
          <a:xfrm rot="1472660">
            <a:off x="4299996" y="3734010"/>
            <a:ext cx="1614394" cy="54617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179512" y="4869159"/>
            <a:ext cx="4032448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Recordemos que Israel debido a la apostasía reinante en ese tiempo se había dividido en dos reinos, </a:t>
            </a:r>
            <a:r>
              <a:rPr lang="es-CO" sz="2400" b="1" u="sng" dirty="0" smtClean="0">
                <a:solidFill>
                  <a:srgbClr val="FF0000"/>
                </a:solidFill>
              </a:rPr>
              <a:t>Israel y Judá</a:t>
            </a:r>
            <a:r>
              <a:rPr lang="es-CO" sz="2400" b="1" dirty="0" smtClean="0">
                <a:solidFill>
                  <a:srgbClr val="FF0000"/>
                </a:solidFill>
              </a:rPr>
              <a:t> </a:t>
            </a:r>
            <a:r>
              <a:rPr lang="es-CO" sz="2400" b="1" dirty="0" smtClean="0">
                <a:solidFill>
                  <a:srgbClr val="002060"/>
                </a:solidFill>
              </a:rPr>
              <a:t>(1 Reyes 11:29-33).</a:t>
            </a:r>
            <a:endParaRPr lang="es-CO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 Al finalizar el periodo de los últimos tres años y medio </a:t>
            </a:r>
            <a:r>
              <a:rPr lang="es-CO" sz="3600" b="1" dirty="0" smtClean="0">
                <a:solidFill>
                  <a:srgbClr val="FF0000"/>
                </a:solidFill>
              </a:rPr>
              <a:t>¿Qué hicieron los israelitas que demostraba su rechazó a su Salvador?</a:t>
            </a:r>
          </a:p>
          <a:p>
            <a:pPr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 </a:t>
            </a:r>
            <a:r>
              <a:rPr lang="es-CO" sz="3600" dirty="0" smtClean="0"/>
              <a:t>   </a:t>
            </a:r>
            <a:r>
              <a:rPr lang="es-CO" sz="3900" b="1" dirty="0" smtClean="0">
                <a:solidFill>
                  <a:srgbClr val="FF0000"/>
                </a:solidFill>
              </a:rPr>
              <a:t>Hechos 7:51-54,57.</a:t>
            </a:r>
            <a:endParaRPr lang="es-CO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sz="3600" dirty="0" smtClean="0"/>
              <a:t>    Esteban les testificó de Jesús diciendo. </a:t>
            </a:r>
            <a:r>
              <a:rPr lang="es-CO" sz="3600" dirty="0" smtClean="0">
                <a:solidFill>
                  <a:srgbClr val="FF0000"/>
                </a:solidFill>
              </a:rPr>
              <a:t>51</a:t>
            </a:r>
            <a:r>
              <a:rPr lang="es-CO" sz="3600" dirty="0" smtClean="0"/>
              <a:t> «¡</a:t>
            </a:r>
            <a:r>
              <a:rPr lang="es-CO" sz="3600" dirty="0" smtClean="0">
                <a:solidFill>
                  <a:srgbClr val="0070C0"/>
                </a:solidFill>
              </a:rPr>
              <a:t>Duros de cerviz</a:t>
            </a:r>
            <a:r>
              <a:rPr lang="es-CO" sz="3600" dirty="0" smtClean="0"/>
              <a:t>, </a:t>
            </a:r>
            <a:r>
              <a:rPr lang="es-CO" sz="3600" dirty="0" smtClean="0">
                <a:solidFill>
                  <a:srgbClr val="0070C0"/>
                </a:solidFill>
              </a:rPr>
              <a:t>incircuncisos de corazón</a:t>
            </a:r>
            <a:r>
              <a:rPr lang="es-CO" sz="3600" dirty="0" smtClean="0"/>
              <a:t> y de </a:t>
            </a:r>
            <a:r>
              <a:rPr lang="es-CO" sz="3600" dirty="0" smtClean="0">
                <a:solidFill>
                  <a:srgbClr val="0070C0"/>
                </a:solidFill>
              </a:rPr>
              <a:t>oídos</a:t>
            </a:r>
            <a:r>
              <a:rPr lang="es-CO" sz="3600" dirty="0" smtClean="0"/>
              <a:t>! ¡Vosotros siempre resistís al Espíritu Santo! ¡Como vuestros padres, así vosotros!</a:t>
            </a:r>
          </a:p>
          <a:p>
            <a:pPr>
              <a:buNone/>
            </a:pPr>
            <a:endParaRPr lang="es-CO" sz="3600" dirty="0" smtClean="0"/>
          </a:p>
          <a:p>
            <a:pPr>
              <a:buNone/>
            </a:pPr>
            <a:r>
              <a:rPr lang="es-CO" sz="3600" dirty="0" smtClean="0"/>
              <a:t>     </a:t>
            </a:r>
            <a:r>
              <a:rPr lang="es-CO" sz="3600" dirty="0" smtClean="0">
                <a:solidFill>
                  <a:srgbClr val="FF0000"/>
                </a:solidFill>
              </a:rPr>
              <a:t>52</a:t>
            </a:r>
            <a:r>
              <a:rPr lang="es-CO" sz="3600" b="1" u="sng" dirty="0" smtClean="0">
                <a:solidFill>
                  <a:srgbClr val="0070C0"/>
                </a:solidFill>
              </a:rPr>
              <a:t> ¿A qué profeta no persiguieron vuestros padres?</a:t>
            </a:r>
            <a:r>
              <a:rPr lang="es-CO" sz="3600" dirty="0" smtClean="0"/>
              <a:t> Ellos mataron a los que anunciaban de antemano la venida del Justo, de aquel a quien vosotros ahora habéis traicionado y asesinado; </a:t>
            </a:r>
            <a:r>
              <a:rPr lang="es-CO" sz="3600" dirty="0" smtClean="0">
                <a:solidFill>
                  <a:srgbClr val="FF0000"/>
                </a:solidFill>
              </a:rPr>
              <a:t>53</a:t>
            </a:r>
            <a:r>
              <a:rPr lang="es-CO" sz="3600" dirty="0" smtClean="0"/>
              <a:t> vosotros que recibisteis la Ley por mediación de ángeles y no la habéis guardado.»</a:t>
            </a:r>
            <a:endParaRPr lang="es-CO" sz="3600" b="1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2800" dirty="0" smtClean="0">
                <a:solidFill>
                  <a:srgbClr val="FF0000"/>
                </a:solidFill>
              </a:rPr>
              <a:t>54</a:t>
            </a:r>
            <a:r>
              <a:rPr lang="es-CO" sz="2800" dirty="0" smtClean="0"/>
              <a:t> Al oír esto, </a:t>
            </a:r>
            <a:r>
              <a:rPr lang="es-CO" sz="2800" u="sng" dirty="0" smtClean="0">
                <a:solidFill>
                  <a:srgbClr val="0070C0"/>
                </a:solidFill>
              </a:rPr>
              <a:t>sus corazones se consumían de rabia y rechinaban sus dientes contra él</a:t>
            </a:r>
            <a:r>
              <a:rPr lang="es-CO" sz="2800" dirty="0" smtClean="0"/>
              <a:t>. </a:t>
            </a:r>
            <a:r>
              <a:rPr lang="es-CO" sz="2800" dirty="0" smtClean="0">
                <a:solidFill>
                  <a:srgbClr val="FF0000"/>
                </a:solidFill>
              </a:rPr>
              <a:t>55</a:t>
            </a:r>
            <a:r>
              <a:rPr lang="es-CO" sz="2800" dirty="0" smtClean="0"/>
              <a:t> Pero él, lleno del Espíritu Santo, miró fijamente al cielo y vio la gloria de Dios y a Jesús que estaba en pie a la diestra de Dios; </a:t>
            </a:r>
            <a:r>
              <a:rPr lang="es-CO" sz="2800" dirty="0" smtClean="0">
                <a:solidFill>
                  <a:srgbClr val="FF0000"/>
                </a:solidFill>
              </a:rPr>
              <a:t>56</a:t>
            </a:r>
            <a:r>
              <a:rPr lang="es-CO" sz="2800" dirty="0" smtClean="0"/>
              <a:t> y dijo: «Estoy viendo los cielos abiertos y al Hijo del hombre que está en pie a la diestra de Dios.»</a:t>
            </a:r>
            <a:br>
              <a:rPr lang="es-CO" sz="2800" dirty="0" smtClean="0"/>
            </a:br>
            <a:endParaRPr lang="es-CO" sz="2800" dirty="0" smtClean="0"/>
          </a:p>
          <a:p>
            <a:pPr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    </a:t>
            </a:r>
            <a:endParaRPr lang="es-CO" sz="2800" u="sng" dirty="0">
              <a:solidFill>
                <a:srgbClr val="0070C0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0" y="3212976"/>
            <a:ext cx="4932040" cy="331236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CO" sz="3200" dirty="0" smtClean="0">
                <a:solidFill>
                  <a:srgbClr val="FF0000"/>
                </a:solidFill>
              </a:rPr>
              <a:t>57 </a:t>
            </a:r>
            <a:r>
              <a:rPr lang="es-CO" sz="3200" dirty="0" smtClean="0"/>
              <a:t>Entonces, </a:t>
            </a:r>
            <a:r>
              <a:rPr lang="es-CO" sz="3200" u="sng" dirty="0" smtClean="0">
                <a:solidFill>
                  <a:srgbClr val="0070C0"/>
                </a:solidFill>
              </a:rPr>
              <a:t>gritando fuertemente, se taparon sus oídos y se precipitaron todos a una sobre él</a:t>
            </a:r>
            <a:r>
              <a:rPr lang="es-CO" sz="3200" dirty="0" smtClean="0"/>
              <a:t>; </a:t>
            </a:r>
            <a:r>
              <a:rPr lang="es-CO" sz="3200" dirty="0" smtClean="0">
                <a:solidFill>
                  <a:srgbClr val="FF0000"/>
                </a:solidFill>
              </a:rPr>
              <a:t>58</a:t>
            </a:r>
            <a:r>
              <a:rPr lang="es-CO" sz="3200" dirty="0" smtClean="0"/>
              <a:t> le echaron </a:t>
            </a:r>
            <a:r>
              <a:rPr lang="es-CO" sz="3200" u="sng" dirty="0" smtClean="0">
                <a:solidFill>
                  <a:srgbClr val="0070C0"/>
                </a:solidFill>
              </a:rPr>
              <a:t>fuera de la ciudad y empezaron a apedrearle…. </a:t>
            </a:r>
            <a:endParaRPr lang="es-CO" sz="3200" u="sng" dirty="0">
              <a:solidFill>
                <a:srgbClr val="0070C0"/>
              </a:solidFill>
            </a:endParaRPr>
          </a:p>
        </p:txBody>
      </p:sp>
      <p:pic>
        <p:nvPicPr>
          <p:cNvPr id="17412" name="Picture 4" descr="http://t1.gstatic.com/images?q=tbn:ANd9GcQpY5CwbQw6gd6La6EUP2HfbxCOQcEePC_eKsdI3gVhGtCeHfK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356992"/>
            <a:ext cx="3672408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s-CO" sz="5400" b="1" dirty="0" smtClean="0">
                <a:latin typeface="Edwardian Script ITC" pitchFamily="66" charset="0"/>
              </a:rPr>
              <a:t>¿A qué condujo la muerte de Esteban?</a:t>
            </a:r>
            <a:endParaRPr lang="es-CO" sz="5400" b="1" dirty="0">
              <a:latin typeface="Edwardian Script ITC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  </a:t>
            </a:r>
            <a:r>
              <a:rPr lang="es-CO" sz="3400" b="1" dirty="0" smtClean="0">
                <a:solidFill>
                  <a:srgbClr val="FF0000"/>
                </a:solidFill>
              </a:rPr>
              <a:t>Primero</a:t>
            </a:r>
            <a:r>
              <a:rPr lang="es-CO" dirty="0" smtClean="0"/>
              <a:t>. </a:t>
            </a:r>
            <a:r>
              <a:rPr lang="es-CO" sz="3400" b="1" u="sng" dirty="0" smtClean="0">
                <a:solidFill>
                  <a:srgbClr val="0070C0"/>
                </a:solidFill>
              </a:rPr>
              <a:t>Persecución a los Judíos que habían aceptado a Jesús</a:t>
            </a:r>
            <a:r>
              <a:rPr lang="es-CO" dirty="0" smtClean="0"/>
              <a:t> </a:t>
            </a:r>
          </a:p>
          <a:p>
            <a:pPr>
              <a:buNone/>
            </a:pPr>
            <a:r>
              <a:rPr lang="es-CO" dirty="0" smtClean="0"/>
              <a:t>     “Y Saulo asolaba la iglesia, y entrando casa por casa, arrastraba a hombres y a mujeres, y los entregaba en la cárcel” </a:t>
            </a:r>
            <a:r>
              <a:rPr lang="es-CO" dirty="0" smtClean="0">
                <a:solidFill>
                  <a:srgbClr val="FF0000"/>
                </a:solidFill>
              </a:rPr>
              <a:t>(Hechos 8:3).</a:t>
            </a:r>
          </a:p>
          <a:p>
            <a:endParaRPr lang="es-CO" dirty="0" smtClean="0"/>
          </a:p>
          <a:p>
            <a:pPr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      Segundo</a:t>
            </a:r>
            <a:r>
              <a:rPr lang="es-CO" dirty="0" smtClean="0"/>
              <a:t>. </a:t>
            </a:r>
            <a:r>
              <a:rPr lang="es-CO" sz="3600" b="1" u="sng" dirty="0" smtClean="0">
                <a:solidFill>
                  <a:srgbClr val="0070C0"/>
                </a:solidFill>
              </a:rPr>
              <a:t>Que el evangelio les fuera predicado a los gentiles.</a:t>
            </a:r>
            <a:r>
              <a:rPr lang="es-CO" u="sng" dirty="0" smtClean="0"/>
              <a:t> </a:t>
            </a:r>
          </a:p>
          <a:p>
            <a:pPr>
              <a:buNone/>
            </a:pPr>
            <a:r>
              <a:rPr lang="es-CO" dirty="0" smtClean="0"/>
              <a:t>     Recuerde que Jesús les había dicho: </a:t>
            </a:r>
            <a:r>
              <a:rPr lang="es-CO" b="1" dirty="0" smtClean="0"/>
              <a:t>“y en Samaria y hasta lo último de la tierra”</a:t>
            </a:r>
            <a:r>
              <a:rPr lang="es-CO" dirty="0" smtClean="0"/>
              <a:t>. En cumplimiento de esa orden el </a:t>
            </a:r>
            <a:r>
              <a:rPr lang="es-CO" dirty="0" smtClean="0">
                <a:solidFill>
                  <a:srgbClr val="FF0000"/>
                </a:solidFill>
              </a:rPr>
              <a:t>(verso 4,5)</a:t>
            </a:r>
            <a:r>
              <a:rPr lang="es-CO" dirty="0" smtClean="0"/>
              <a:t> dice: </a:t>
            </a:r>
            <a:r>
              <a:rPr lang="es-CO" b="1" dirty="0" smtClean="0">
                <a:solidFill>
                  <a:srgbClr val="0070C0"/>
                </a:solidFill>
              </a:rPr>
              <a:t>Pero los que fueron esparcidos iban por todas partes anunciando el evangelio</a:t>
            </a:r>
            <a:r>
              <a:rPr lang="es-CO" dirty="0" smtClean="0"/>
              <a:t>. 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148064" cy="5229200"/>
          </a:xfrm>
          <a:solidFill>
            <a:srgbClr val="FFFF00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5</a:t>
            </a:r>
            <a:r>
              <a:rPr lang="es-CO" dirty="0" smtClean="0"/>
              <a:t> Entonces Felipe, </a:t>
            </a:r>
            <a:r>
              <a:rPr lang="es-CO" b="1" dirty="0" smtClean="0">
                <a:solidFill>
                  <a:srgbClr val="0070C0"/>
                </a:solidFill>
              </a:rPr>
              <a:t>descendiendo a la ciudad de Samaria, les predicaba a Cristo. </a:t>
            </a:r>
            <a:r>
              <a:rPr lang="es-CO" dirty="0" smtClean="0"/>
              <a:t> </a:t>
            </a:r>
          </a:p>
          <a:p>
            <a:pPr algn="ctr">
              <a:buNone/>
            </a:pPr>
            <a:r>
              <a:rPr lang="es-CO" dirty="0" smtClean="0"/>
              <a:t>   </a:t>
            </a:r>
            <a:r>
              <a:rPr lang="es-CO" dirty="0" smtClean="0">
                <a:solidFill>
                  <a:srgbClr val="FF0000"/>
                </a:solidFill>
              </a:rPr>
              <a:t>6</a:t>
            </a:r>
            <a:r>
              <a:rPr lang="es-CO" dirty="0" smtClean="0"/>
              <a:t> Y la gente, unánime, escuchaba atentamente las cosas que decía Felipe, oyendo y viendo las señales que hacía.  </a:t>
            </a:r>
            <a:r>
              <a:rPr lang="es-CO" dirty="0" smtClean="0">
                <a:solidFill>
                  <a:srgbClr val="FF0000"/>
                </a:solidFill>
              </a:rPr>
              <a:t>8</a:t>
            </a:r>
            <a:r>
              <a:rPr lang="es-CO" dirty="0" smtClean="0"/>
              <a:t> así que había gran gozo en aquella ciudad. </a:t>
            </a:r>
            <a:br>
              <a:rPr lang="es-CO" dirty="0" smtClean="0"/>
            </a:br>
            <a:endParaRPr lang="es-CO" dirty="0"/>
          </a:p>
        </p:txBody>
      </p:sp>
      <p:pic>
        <p:nvPicPr>
          <p:cNvPr id="4" name="Picture 2" descr="http://t2.gstatic.com/images?q=tbn:ANd9GcRFJGAQ2X9xP1y27LDBGbkaEokdLVCAH-HXl8TVWj_Ypod_OEgD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60648"/>
            <a:ext cx="3744416" cy="4968552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 rot="238754">
            <a:off x="4500154" y="1972310"/>
            <a:ext cx="2026532" cy="53088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323528" y="5517232"/>
            <a:ext cx="8496944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/>
              <a:t>De una manera hostil los judíos manifestaban su rechazo a la salvación que Dios les ofrecía, en cambio los gentiles la recibieron con regocijo.</a:t>
            </a:r>
            <a:endParaRPr lang="es-CO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lgerian" pitchFamily="82" charset="0"/>
              </a:rPr>
              <a:t/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Los dos olivos.</a:t>
            </a:r>
            <a:br>
              <a:rPr lang="es-CO" dirty="0" smtClean="0">
                <a:latin typeface="Algerian" pitchFamily="82" charset="0"/>
              </a:rPr>
            </a:b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Así como el Israel literal había</a:t>
            </a:r>
            <a:r>
              <a:rPr lang="es-CO" b="1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inventado 1521 leyes para observar el sábado, </a:t>
            </a:r>
            <a:r>
              <a:rPr lang="es-CO" b="1" u="sng" dirty="0" smtClean="0">
                <a:solidFill>
                  <a:srgbClr val="0070C0"/>
                </a:solidFill>
              </a:rPr>
              <a:t>se habían inventado una ley que prohibía a un Judío relacionarse con un gentil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(Lea Hechos 10:28, Juan 4:9).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A través de la parábola del olivo, Dios enseña que lo que no hizo el Israel literal, lo realizaría el Israel espiritual. Compartir la verdad con los “extranjeros”.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Romanos 11:17</a:t>
            </a:r>
            <a:r>
              <a:rPr lang="es-CO" dirty="0" smtClean="0"/>
              <a:t>. Pues si algunas de las ramas fueron desgajadas, y tú, siendo olivo silvestre, has sido injertado en lugar de ellas, y has sido hecho participante de la raíz y de la rica savia del olivo,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              </a:t>
            </a:r>
            <a:r>
              <a:rPr lang="es-CO" sz="3600" b="1" u="sng" dirty="0" smtClean="0">
                <a:solidFill>
                  <a:srgbClr val="FF0000"/>
                </a:solidFill>
              </a:rPr>
              <a:t>¿Qué representa el olivo?</a:t>
            </a: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Jer.11:16.</a:t>
            </a:r>
            <a:r>
              <a:rPr lang="es-CO" dirty="0" smtClean="0"/>
              <a:t> Olivo verde, hermoso en su fruto y en su parecer, llamó Jehová tu nombre.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           </a:t>
            </a:r>
            <a:r>
              <a:rPr lang="es-CO" sz="3500" b="1" u="sng" dirty="0" smtClean="0">
                <a:solidFill>
                  <a:srgbClr val="FF0000"/>
                </a:solidFill>
              </a:rPr>
              <a:t>¿Qué representan las ramas?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Juan 15:5</a:t>
            </a:r>
            <a:r>
              <a:rPr lang="es-CO" dirty="0" smtClean="0"/>
              <a:t>. “Yo Soy la vid, </a:t>
            </a:r>
            <a:r>
              <a:rPr lang="es-CO" u="sng" dirty="0" smtClean="0">
                <a:solidFill>
                  <a:srgbClr val="0070C0"/>
                </a:solidFill>
              </a:rPr>
              <a:t>vosotros las ramas”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t2.gstatic.com/images?q=tbn:ANd9GcSwUuNPj7vQkn4JOusJPkToid8t6A6UDHOplC538wBhPlkzKLQ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608512" cy="3456384"/>
          </a:xfrm>
          <a:prstGeom prst="rect">
            <a:avLst/>
          </a:prstGeom>
          <a:noFill/>
        </p:spPr>
      </p:pic>
      <p:pic>
        <p:nvPicPr>
          <p:cNvPr id="83972" name="Picture 4" descr="http://t2.gstatic.com/images?q=tbn:ANd9GcSb-wzuE0Yxcp07O9KH0exoeGbyrESzLnKDbvOboOsnPmgJJMB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76672"/>
            <a:ext cx="3600400" cy="345638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11560" y="4149080"/>
            <a:ext cx="3744416" cy="230832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“olivo verde, hermoso en su fruto y en su parecer” representa al Israel de Dios tanto del Antiguo Testamento como del N. testamento.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64088" y="4149080"/>
            <a:ext cx="3456384" cy="230832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El “olivo silvestre” representa a los extranjeros del Antiguo testamento y del N. Testamento que Dios quería salvar.</a:t>
            </a:r>
            <a:endParaRPr lang="es-CO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8686800" cy="645333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                          </a:t>
            </a:r>
            <a:r>
              <a:rPr lang="es-CO" sz="3800" b="1" u="sng" dirty="0" smtClean="0">
                <a:solidFill>
                  <a:srgbClr val="FF0000"/>
                </a:solidFill>
              </a:rPr>
              <a:t>¿Qué representan las raíces?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 algn="ctr">
              <a:lnSpc>
                <a:spcPct val="80000"/>
              </a:lnSpc>
              <a:buNone/>
              <a:defRPr/>
            </a:pPr>
            <a:r>
              <a:rPr lang="es-CO" dirty="0" smtClean="0"/>
              <a:t>  </a:t>
            </a:r>
          </a:p>
          <a:p>
            <a:pPr algn="ctr">
              <a:lnSpc>
                <a:spcPct val="80000"/>
              </a:lnSpc>
              <a:buNone/>
              <a:defRPr/>
            </a:pPr>
            <a:r>
              <a:rPr lang="es-CO" dirty="0" smtClean="0"/>
              <a:t>En su defensa contra Satanás, Jesús utilizó los escritos del A. Testamento </a:t>
            </a:r>
            <a:r>
              <a:rPr lang="es-CO" dirty="0" smtClean="0">
                <a:solidFill>
                  <a:srgbClr val="FF0000"/>
                </a:solidFill>
              </a:rPr>
              <a:t>(Mat.4:4-10.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s-CO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1.</a:t>
            </a:r>
            <a:r>
              <a:rPr lang="es-CO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s-CO" dirty="0" smtClean="0">
                <a:solidFill>
                  <a:srgbClr val="FF0000"/>
                </a:solidFill>
              </a:rPr>
              <a:t>Mat.  4:3,</a:t>
            </a:r>
            <a:r>
              <a:rPr lang="es-CO" dirty="0" smtClean="0"/>
              <a:t>   viene de 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Deut. 8:3.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s-CO" b="1" dirty="0" smtClean="0"/>
              <a:t>                  2.</a:t>
            </a:r>
            <a:r>
              <a:rPr lang="es-CO" b="1" dirty="0" smtClean="0">
                <a:solidFill>
                  <a:srgbClr val="FFFF00"/>
                </a:solidFill>
              </a:rPr>
              <a:t> 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Mat. 4:6, </a:t>
            </a:r>
            <a:r>
              <a:rPr lang="es-CO" dirty="0" smtClean="0"/>
              <a:t>    ,,       ,,    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Sal.91:11,12.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s-CO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3.</a:t>
            </a:r>
            <a:r>
              <a:rPr lang="es-CO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Mat.4:8,9</a:t>
            </a:r>
            <a:r>
              <a:rPr lang="es-CO" dirty="0" smtClean="0"/>
              <a:t>,   ,,      ,,      </a:t>
            </a:r>
            <a:r>
              <a:rPr lang="es-CO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Deut. 6:13.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  Y luego les dice a sus oyentes: “</a:t>
            </a:r>
            <a:r>
              <a:rPr lang="es-CO" b="1" dirty="0" smtClean="0"/>
              <a:t>Escudriñad las Escrituras, porque á vosotros os parece que en ellas tenéis la vida eterna; y ellas son las que dan testimonio de mí</a:t>
            </a:r>
            <a:r>
              <a:rPr lang="es-CO" dirty="0" smtClean="0"/>
              <a:t>”. Les estaba diciendo que escudriñaran el A. T. puesto que el N.T. todavía no se había escrito.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 El pueblo de Dios, representado por el “olivo” se había sostenido gracias a que estaba firmemente arraigado en dichos escritos.</a:t>
            </a:r>
          </a:p>
          <a:p>
            <a:pPr>
              <a:buNone/>
            </a:pPr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            </a:t>
            </a:r>
            <a:r>
              <a:rPr lang="es-CO" sz="4000" b="1" u="sng" dirty="0" smtClean="0">
                <a:solidFill>
                  <a:srgbClr val="FF0000"/>
                </a:solidFill>
              </a:rPr>
              <a:t>¿Qué representa la savia?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Así como el “olivo , hermoso en su fruto y en su parecer” se sostiene al estar firmemente arraigado en la tierra, y se sostiene gracias a los </a:t>
            </a:r>
            <a:r>
              <a:rPr lang="es-CO" b="1" dirty="0" smtClean="0"/>
              <a:t>13 elementos minerales</a:t>
            </a:r>
            <a:r>
              <a:rPr lang="es-CO" dirty="0" smtClean="0"/>
              <a:t> que recibe de ella, de la misma forma, El “olivo” espiritual se nutre del A. testamento y transmite este conocimientos a los extranjeros para darles vida.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364502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   </a:t>
            </a:r>
            <a:r>
              <a:rPr lang="es-CO" sz="4400" dirty="0" smtClean="0">
                <a:solidFill>
                  <a:srgbClr val="FF0000"/>
                </a:solidFill>
              </a:rPr>
              <a:t> </a:t>
            </a:r>
            <a:r>
              <a:rPr lang="es-CO" sz="4400" dirty="0" smtClean="0"/>
              <a:t>Léase nuevamente</a:t>
            </a:r>
            <a:r>
              <a:rPr lang="es-CO" sz="4400" dirty="0" smtClean="0">
                <a:solidFill>
                  <a:srgbClr val="FF0000"/>
                </a:solidFill>
              </a:rPr>
              <a:t> Romanos 11:17</a:t>
            </a:r>
            <a:r>
              <a:rPr lang="es-CO" sz="4400" dirty="0" smtClean="0"/>
              <a:t>. Pues si algunas de las ramas fueron desgajadas, y tú, siendo olivo silvestre, has sido injertado en lugar de ellas, y has sido hecho participante de la raíz y de la rica savia del olivo,</a:t>
            </a:r>
          </a:p>
          <a:p>
            <a:pPr>
              <a:buNone/>
            </a:pPr>
            <a:endParaRPr lang="es-CO" sz="4400" dirty="0" smtClean="0"/>
          </a:p>
          <a:p>
            <a:pPr algn="ctr">
              <a:buNone/>
            </a:pPr>
            <a:r>
              <a:rPr lang="es-CO" sz="4400" dirty="0" smtClean="0"/>
              <a:t>    </a:t>
            </a:r>
            <a:r>
              <a:rPr lang="es-CO" sz="4600" b="1" dirty="0" smtClean="0">
                <a:solidFill>
                  <a:srgbClr val="FF0000"/>
                </a:solidFill>
              </a:rPr>
              <a:t>¿Qué es lo que Dios desecha el olivo o las ramas que no permanecieron en el “pacto”?</a:t>
            </a:r>
            <a:endParaRPr lang="es-CO" sz="3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s-CO" sz="3400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2" descr="http://t2.gstatic.com/images?q=tbn:ANd9GcSwUuNPj7vQkn4JOusJPkToid8t6A6UDHOplC538wBhPlkzKLQ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789040"/>
            <a:ext cx="3600400" cy="288032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467544" y="3861048"/>
            <a:ext cx="4320480" cy="27363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CO" sz="2800" dirty="0" smtClean="0"/>
              <a:t>Note que Dios </a:t>
            </a:r>
            <a:r>
              <a:rPr lang="es-CO" sz="2800" b="1" u="sng" dirty="0" smtClean="0"/>
              <a:t>no desecha el olivo</a:t>
            </a:r>
            <a:r>
              <a:rPr lang="es-CO" sz="2800" dirty="0" smtClean="0"/>
              <a:t>, lo que hace es </a:t>
            </a:r>
            <a:r>
              <a:rPr lang="es-CO" sz="2800" b="1" u="sng" dirty="0" smtClean="0"/>
              <a:t>cortar las ramas infieles</a:t>
            </a:r>
            <a:r>
              <a:rPr lang="es-CO" sz="2800" dirty="0" smtClean="0"/>
              <a:t>, e </a:t>
            </a:r>
            <a:r>
              <a:rPr lang="es-CO" sz="2800" b="1" u="sng" dirty="0" smtClean="0"/>
              <a:t>injertar en él las ramas del olivo silvestre</a:t>
            </a:r>
            <a:r>
              <a:rPr lang="es-CO" sz="2800" dirty="0" smtClean="0"/>
              <a:t>, o sea los gentiles creyentes.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sz="3600" dirty="0" smtClean="0">
                <a:latin typeface="Algerian" pitchFamily="82" charset="0"/>
              </a:rPr>
              <a:t>¿Quién es el Israel de Dios hoy?</a:t>
            </a:r>
            <a:endParaRPr lang="es-CO" sz="36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El texto dice claramente que el Israel mencionado en </a:t>
            </a:r>
            <a:r>
              <a:rPr lang="es-CO" dirty="0" smtClean="0">
                <a:solidFill>
                  <a:srgbClr val="FF0000"/>
                </a:solidFill>
              </a:rPr>
              <a:t>Romanos 11:17 y Hebreos 8. 10,</a:t>
            </a:r>
            <a:r>
              <a:rPr lang="es-CO" dirty="0" smtClean="0"/>
              <a:t> es el mismo Israel del A. Testamento.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¿Quién es que corta las ramas?</a:t>
            </a:r>
          </a:p>
          <a:p>
            <a:pPr algn="ctr">
              <a:buNone/>
            </a:pPr>
            <a:r>
              <a:rPr lang="es-CO" sz="4000" dirty="0" smtClean="0">
                <a:solidFill>
                  <a:srgbClr val="FF0000"/>
                </a:solidFill>
              </a:rPr>
              <a:t>Juan</a:t>
            </a:r>
            <a:r>
              <a:rPr lang="es-CO" sz="4000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15:1-2.</a:t>
            </a:r>
          </a:p>
          <a:p>
            <a:pPr algn="ctr">
              <a:buNone/>
            </a:pPr>
            <a:r>
              <a:rPr lang="es-CO" sz="4400" baseline="30000" dirty="0" smtClean="0"/>
              <a:t>Yo soy la vid verdadera, y mi </a:t>
            </a:r>
            <a:r>
              <a:rPr lang="es-CO" sz="4400" b="1" u="sng" baseline="30000" dirty="0" smtClean="0">
                <a:solidFill>
                  <a:srgbClr val="0070C0"/>
                </a:solidFill>
              </a:rPr>
              <a:t>Padre es el labrador</a:t>
            </a:r>
            <a:r>
              <a:rPr lang="es-CO" sz="4400" baseline="30000" dirty="0" smtClean="0"/>
              <a:t>. 2 Todo pámpano que en mí no lleva fruto, </a:t>
            </a:r>
            <a:r>
              <a:rPr lang="es-CO" sz="4400" b="1" u="sng" baseline="30000" dirty="0" smtClean="0">
                <a:solidFill>
                  <a:srgbClr val="0070C0"/>
                </a:solidFill>
              </a:rPr>
              <a:t>lo quitará;…</a:t>
            </a:r>
            <a:endParaRPr lang="es-CO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es-CO" sz="2800" dirty="0" smtClean="0">
                <a:solidFill>
                  <a:schemeClr val="bg1"/>
                </a:solidFill>
                <a:latin typeface="Algerian" pitchFamily="82" charset="0"/>
              </a:rPr>
              <a:t>¿Qué paralelo hay entre esta parábola y la del banquete de bodas?</a:t>
            </a:r>
            <a:endParaRPr lang="es-CO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CO" dirty="0" smtClean="0"/>
              <a:t>        Póngale atención lo que Dice Dios en </a:t>
            </a:r>
            <a:r>
              <a:rPr lang="es-CO" sz="3600" b="1" dirty="0" smtClean="0">
                <a:solidFill>
                  <a:srgbClr val="FF0000"/>
                </a:solidFill>
              </a:rPr>
              <a:t>Mateo 22:1-10.</a:t>
            </a:r>
            <a:endParaRPr lang="es-CO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 2</a:t>
            </a:r>
            <a:r>
              <a:rPr lang="es-CO" dirty="0" smtClean="0"/>
              <a:t> El reino de los cielos es semejante á un hombre rey, que hizo </a:t>
            </a:r>
            <a:r>
              <a:rPr lang="es-CO" b="1" u="sng" dirty="0" smtClean="0">
                <a:solidFill>
                  <a:srgbClr val="0070C0"/>
                </a:solidFill>
              </a:rPr>
              <a:t>bodas</a:t>
            </a:r>
            <a:r>
              <a:rPr lang="es-CO" dirty="0" smtClean="0"/>
              <a:t> á su hijo;</a:t>
            </a:r>
            <a:br>
              <a:rPr lang="es-CO" dirty="0" smtClean="0"/>
            </a:br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3 </a:t>
            </a:r>
            <a:r>
              <a:rPr lang="es-CO" dirty="0" smtClean="0"/>
              <a:t> Y envió sus siervos para que llamasen los </a:t>
            </a:r>
            <a:r>
              <a:rPr lang="es-CO" b="1" dirty="0" smtClean="0">
                <a:solidFill>
                  <a:srgbClr val="0070C0"/>
                </a:solidFill>
              </a:rPr>
              <a:t>llamados á las bodas</a:t>
            </a:r>
            <a:r>
              <a:rPr lang="es-CO" dirty="0" smtClean="0"/>
              <a:t>; mas no quisieron venir. </a:t>
            </a:r>
            <a:r>
              <a:rPr lang="es-CO" dirty="0" smtClean="0">
                <a:solidFill>
                  <a:srgbClr val="FF0000"/>
                </a:solidFill>
              </a:rPr>
              <a:t>4</a:t>
            </a:r>
            <a:r>
              <a:rPr lang="es-CO" dirty="0" smtClean="0"/>
              <a:t>  Volvió á enviar otros siervos, diciendo: Decid á los </a:t>
            </a:r>
            <a:r>
              <a:rPr lang="es-CO" b="1" dirty="0" smtClean="0">
                <a:solidFill>
                  <a:srgbClr val="0070C0"/>
                </a:solidFill>
              </a:rPr>
              <a:t>llamados</a:t>
            </a:r>
            <a:r>
              <a:rPr lang="es-CO" dirty="0" smtClean="0"/>
              <a:t>: He aquí, </a:t>
            </a:r>
            <a:r>
              <a:rPr lang="es-CO" b="1" u="sng" dirty="0" smtClean="0">
                <a:solidFill>
                  <a:srgbClr val="0070C0"/>
                </a:solidFill>
              </a:rPr>
              <a:t>mi comida he aparejado; mis toros y animales engordados son muertos, y todo está prevenido</a:t>
            </a:r>
            <a:r>
              <a:rPr lang="es-CO" dirty="0" smtClean="0"/>
              <a:t>: venid á las bodas.</a:t>
            </a:r>
            <a:br>
              <a:rPr lang="es-CO" dirty="0" smtClean="0"/>
            </a:br>
            <a:endParaRPr lang="es-CO" dirty="0" smtClean="0"/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5</a:t>
            </a:r>
            <a:r>
              <a:rPr lang="es-CO" dirty="0" smtClean="0"/>
              <a:t>  Mas ellos </a:t>
            </a:r>
            <a:r>
              <a:rPr lang="es-CO" b="1" u="sng" dirty="0" smtClean="0">
                <a:solidFill>
                  <a:srgbClr val="0070C0"/>
                </a:solidFill>
              </a:rPr>
              <a:t>no se cuidaron</a:t>
            </a:r>
            <a:r>
              <a:rPr lang="es-CO" dirty="0" smtClean="0"/>
              <a:t>, y se fueron, uno á su labranza, y otro á sus negocios;</a:t>
            </a:r>
            <a:r>
              <a:rPr lang="es-CO" dirty="0" smtClean="0">
                <a:solidFill>
                  <a:srgbClr val="FF0000"/>
                </a:solidFill>
              </a:rPr>
              <a:t> 6 </a:t>
            </a:r>
            <a:r>
              <a:rPr lang="es-CO" dirty="0" smtClean="0"/>
              <a:t> Y otros, tomando á sus siervos, los afrentaron y los mataron. </a:t>
            </a:r>
            <a:r>
              <a:rPr lang="es-CO" dirty="0" smtClean="0">
                <a:solidFill>
                  <a:srgbClr val="FF0000"/>
                </a:solidFill>
              </a:rPr>
              <a:t>7</a:t>
            </a:r>
            <a:r>
              <a:rPr lang="es-CO" dirty="0" smtClean="0"/>
              <a:t>  Y el rey, oyendo esto, se enojó; y enviando sus ejércitos, destruyó á aquellos homicidas, y puso fuego á su ciudad. Esto sucedió en el año 70 d.C. Lo cual demuestra que Dios todavía los espero 40 años más.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58000"/>
          </a:xfrm>
          <a:solidFill>
            <a:schemeClr val="bg2"/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8</a:t>
            </a:r>
            <a:r>
              <a:rPr lang="es-CO" dirty="0" smtClean="0"/>
              <a:t>  Entonces dice á sus siervos: </a:t>
            </a:r>
            <a:r>
              <a:rPr lang="es-CO" b="1" u="sng" dirty="0" smtClean="0">
                <a:solidFill>
                  <a:srgbClr val="0070C0"/>
                </a:solidFill>
              </a:rPr>
              <a:t>LAS BODAS Á LA VERDAD ESTÁN APAREJADAS</a:t>
            </a:r>
            <a:r>
              <a:rPr lang="es-CO" dirty="0" smtClean="0"/>
              <a:t>; mas los que eran llamados no eran dignos.</a:t>
            </a:r>
            <a:r>
              <a:rPr lang="es-CO" dirty="0" smtClean="0">
                <a:solidFill>
                  <a:srgbClr val="FF0000"/>
                </a:solidFill>
              </a:rPr>
              <a:t> 9</a:t>
            </a:r>
            <a:r>
              <a:rPr lang="es-CO" dirty="0" smtClean="0"/>
              <a:t>  </a:t>
            </a:r>
            <a:r>
              <a:rPr lang="es-CO" u="sng" dirty="0" smtClean="0">
                <a:solidFill>
                  <a:srgbClr val="0070C0"/>
                </a:solidFill>
              </a:rPr>
              <a:t>ID PUES Á LAS SALIDAS DE LOS CAMINOS, Y LLAMAD Á LAS BODAS Á CUANTOS HALLAREIS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10</a:t>
            </a:r>
            <a:r>
              <a:rPr lang="es-CO" dirty="0" smtClean="0"/>
              <a:t>  Y saliendo los siervos por los caminos, juntaron á todos los que hallaron, juntamente malos y buenos: y las bodas fueron llenas de convidados.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    </a:t>
            </a:r>
            <a:r>
              <a:rPr lang="es-CO" sz="3600" b="1" u="sng" dirty="0" smtClean="0">
                <a:solidFill>
                  <a:srgbClr val="FF0000"/>
                </a:solidFill>
              </a:rPr>
              <a:t>¿Qué cambió Dios, los invitados o el banquete?</a:t>
            </a:r>
          </a:p>
          <a:p>
            <a:pPr algn="ctr">
              <a:buNone/>
            </a:pPr>
            <a:endParaRPr lang="es-CO" sz="3600" b="1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3600" dirty="0" smtClean="0"/>
              <a:t>    Note que lo que Dios cambió fueron los invitados, y esto por el rechazo de los primeros invitados en no acudir al banquete. Por tanto, el rey dice: </a:t>
            </a:r>
            <a:r>
              <a:rPr lang="es-CO" b="1" u="sng" dirty="0" smtClean="0">
                <a:solidFill>
                  <a:srgbClr val="0070C0"/>
                </a:solidFill>
              </a:rPr>
              <a:t>LAS BODAS Á LA VERDAD ESTÁN APAREJADAS</a:t>
            </a:r>
            <a:r>
              <a:rPr lang="es-CO" dirty="0" smtClean="0"/>
              <a:t>;</a:t>
            </a:r>
            <a:r>
              <a:rPr lang="es-CO" sz="3600" dirty="0" smtClean="0"/>
              <a:t> </a:t>
            </a:r>
            <a:r>
              <a:rPr lang="es-CO" dirty="0" smtClean="0"/>
              <a:t> ”</a:t>
            </a:r>
            <a:r>
              <a:rPr lang="es-CO" u="sng" dirty="0" smtClean="0">
                <a:solidFill>
                  <a:srgbClr val="0070C0"/>
                </a:solidFill>
              </a:rPr>
              <a:t>ID PUES Á LAS SALIDAS DE LOS CAMINOS, Y LLAMAD Á LAS BODAS Á CUANTOS HALLAREIS”</a:t>
            </a:r>
            <a:r>
              <a:rPr lang="es-CO" dirty="0" smtClean="0"/>
              <a:t>. </a:t>
            </a:r>
            <a:endParaRPr lang="es-CO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5220072" cy="612068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Los primero invitados a las “bodas” fueron los Israelitas, los segundos los gentiles.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Y </a:t>
            </a:r>
            <a:r>
              <a:rPr lang="es-CO" sz="2800" b="1" u="sng" dirty="0" smtClean="0">
                <a:solidFill>
                  <a:srgbClr val="0070C0"/>
                </a:solidFill>
              </a:rPr>
              <a:t>el banquete representa el plan de salvación en la persona de Cristo Jesús</a:t>
            </a:r>
            <a:r>
              <a:rPr lang="es-CO" dirty="0" smtClean="0"/>
              <a:t>, el cual fue rechazado por la nación de Israel,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y también </a:t>
            </a:r>
            <a:r>
              <a:rPr lang="es-CO" b="1" u="sng" dirty="0" smtClean="0">
                <a:solidFill>
                  <a:srgbClr val="0070C0"/>
                </a:solidFill>
              </a:rPr>
              <a:t>representa la obediencia a su Santa Ley.</a:t>
            </a:r>
          </a:p>
          <a:p>
            <a:endParaRPr lang="es-CO" dirty="0" smtClean="0"/>
          </a:p>
        </p:txBody>
      </p:sp>
      <p:pic>
        <p:nvPicPr>
          <p:cNvPr id="4" name="Picture 2" descr="http://t2.gstatic.com/images?q=tbn:ANd9GcRavdBa_u9asicroV5GgMC50bxXqissti5ueHCvFa_YJIjs9coO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548680"/>
            <a:ext cx="3024336" cy="2592288"/>
          </a:xfrm>
          <a:prstGeom prst="rect">
            <a:avLst/>
          </a:prstGeom>
          <a:noFill/>
        </p:spPr>
      </p:pic>
      <p:pic>
        <p:nvPicPr>
          <p:cNvPr id="15362" name="Picture 2" descr="http://t1.gstatic.com/images?q=tbn:ANd9GcQLgbDCK4DkPpfaGNWlglGHD3dumOOTBh3RLto7wQvyOc33HhgivyirZgWJb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501008"/>
            <a:ext cx="3096344" cy="23534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64088" y="6021288"/>
            <a:ext cx="3528392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s-CO" sz="2000" b="1" dirty="0" smtClean="0"/>
              <a:t>Léase Éxodo 20: 6  y Juan 14.15 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b="1" dirty="0" smtClean="0">
                <a:latin typeface="Gloucester MT Extra Condensed" pitchFamily="18" charset="0"/>
              </a:rPr>
              <a:t>¿Qué tienen que hacer las “ramas gentiles” para ser “injertadas en el Olivo”</a:t>
            </a:r>
            <a:endParaRPr lang="es-CO" b="1" dirty="0">
              <a:latin typeface="Gloucester MT Extra Condensed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/>
              <a:t>    </a:t>
            </a:r>
            <a:r>
              <a:rPr lang="es-CO" b="1" dirty="0" smtClean="0">
                <a:solidFill>
                  <a:srgbClr val="FF0000"/>
                </a:solidFill>
              </a:rPr>
              <a:t>Gal.3:26-29.</a:t>
            </a:r>
          </a:p>
          <a:p>
            <a:pPr>
              <a:buNone/>
            </a:pPr>
            <a:r>
              <a:rPr lang="es-CO" b="1" baseline="30000" dirty="0" smtClean="0">
                <a:solidFill>
                  <a:srgbClr val="FF0000"/>
                </a:solidFill>
              </a:rPr>
              <a:t>     </a:t>
            </a:r>
            <a:r>
              <a:rPr lang="es-CO" baseline="30000" dirty="0" smtClean="0">
                <a:solidFill>
                  <a:srgbClr val="FF0000"/>
                </a:solidFill>
              </a:rPr>
              <a:t>26</a:t>
            </a:r>
            <a:r>
              <a:rPr lang="es-CO" dirty="0" smtClean="0"/>
              <a:t> pues todos sois hijos de Dios por la </a:t>
            </a:r>
            <a:r>
              <a:rPr lang="es-CO" u="sng" dirty="0" smtClean="0">
                <a:solidFill>
                  <a:srgbClr val="0070C0"/>
                </a:solidFill>
              </a:rPr>
              <a:t>fe en Cristo Jesús;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baseline="30000" dirty="0" smtClean="0">
                <a:solidFill>
                  <a:srgbClr val="FF0000"/>
                </a:solidFill>
              </a:rPr>
              <a:t>27</a:t>
            </a:r>
            <a:r>
              <a:rPr lang="es-CO" dirty="0" smtClean="0"/>
              <a:t> porque todos los que habéis sido </a:t>
            </a:r>
            <a:r>
              <a:rPr lang="es-CO" u="sng" dirty="0" smtClean="0">
                <a:solidFill>
                  <a:srgbClr val="0070C0"/>
                </a:solidFill>
              </a:rPr>
              <a:t>bautizados en Cristo</a:t>
            </a:r>
            <a:r>
              <a:rPr lang="es-CO" dirty="0" smtClean="0"/>
              <a:t>, de Cristo estáis revestidos. </a:t>
            </a:r>
          </a:p>
          <a:p>
            <a:pPr>
              <a:buNone/>
            </a:pPr>
            <a:endParaRPr lang="es-CO" baseline="300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CO" baseline="30000" dirty="0" smtClean="0">
                <a:solidFill>
                  <a:srgbClr val="FF0000"/>
                </a:solidFill>
              </a:rPr>
              <a:t>      28</a:t>
            </a:r>
            <a:r>
              <a:rPr lang="es-CO" dirty="0" smtClean="0"/>
              <a:t> Ya no hay </a:t>
            </a:r>
            <a:r>
              <a:rPr lang="es-CO" u="sng" dirty="0" smtClean="0">
                <a:solidFill>
                  <a:srgbClr val="0070C0"/>
                </a:solidFill>
              </a:rPr>
              <a:t>judío ni griego</a:t>
            </a:r>
            <a:r>
              <a:rPr lang="es-CO" dirty="0" smtClean="0"/>
              <a:t>; no hay esclavo ni libre; no hay varón ni mujer; porque todos vosotros sois </a:t>
            </a:r>
            <a:r>
              <a:rPr lang="es-CO" u="sng" dirty="0" smtClean="0">
                <a:solidFill>
                  <a:srgbClr val="0070C0"/>
                </a:solidFill>
              </a:rPr>
              <a:t>uno en Cristo Jesús</a:t>
            </a:r>
            <a:r>
              <a:rPr lang="es-CO" dirty="0" smtClean="0"/>
              <a:t>. </a:t>
            </a:r>
            <a:r>
              <a:rPr lang="es-CO" baseline="30000" dirty="0" smtClean="0">
                <a:solidFill>
                  <a:srgbClr val="FF0000"/>
                </a:solidFill>
              </a:rPr>
              <a:t>29</a:t>
            </a:r>
            <a:r>
              <a:rPr lang="es-CO" dirty="0" smtClean="0"/>
              <a:t> Y si vosotros sois de Cristo, ciertamente</a:t>
            </a:r>
            <a:r>
              <a:rPr lang="es-CO" dirty="0" smtClean="0">
                <a:solidFill>
                  <a:srgbClr val="0070C0"/>
                </a:solidFill>
              </a:rPr>
              <a:t> linaje de Abraham sois</a:t>
            </a:r>
            <a:r>
              <a:rPr lang="es-CO" dirty="0" smtClean="0"/>
              <a:t>, y </a:t>
            </a:r>
            <a:r>
              <a:rPr lang="es-CO" dirty="0" smtClean="0">
                <a:solidFill>
                  <a:srgbClr val="0070C0"/>
                </a:solidFill>
              </a:rPr>
              <a:t>herederos según la promesa. </a:t>
            </a:r>
          </a:p>
          <a:p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El texto dice dos cosas.</a:t>
            </a:r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u="sng" dirty="0" smtClean="0">
                <a:solidFill>
                  <a:srgbClr val="FF0000"/>
                </a:solidFill>
              </a:rPr>
              <a:t>Lo primero les corresponde a los gentiles.</a:t>
            </a:r>
            <a:r>
              <a:rPr lang="es-CO" dirty="0" smtClean="0"/>
              <a:t> “</a:t>
            </a:r>
            <a:r>
              <a:rPr lang="es-CO" dirty="0" smtClean="0">
                <a:solidFill>
                  <a:srgbClr val="0070C0"/>
                </a:solidFill>
              </a:rPr>
              <a:t>creer en Cristo”</a:t>
            </a:r>
            <a:r>
              <a:rPr lang="es-CO" dirty="0" smtClean="0"/>
              <a:t>, y “</a:t>
            </a:r>
            <a:r>
              <a:rPr lang="es-CO" dirty="0" smtClean="0">
                <a:solidFill>
                  <a:srgbClr val="0070C0"/>
                </a:solidFill>
              </a:rPr>
              <a:t>ser bautizados en Cristo</a:t>
            </a:r>
            <a:r>
              <a:rPr lang="es-CO" dirty="0" smtClean="0"/>
              <a:t>”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</a:t>
            </a:r>
            <a:r>
              <a:rPr lang="es-CO" u="sng" dirty="0" smtClean="0">
                <a:solidFill>
                  <a:srgbClr val="FF0000"/>
                </a:solidFill>
              </a:rPr>
              <a:t> Lo segundo lo hace Dios</a:t>
            </a:r>
            <a:r>
              <a:rPr lang="es-CO" dirty="0" smtClean="0"/>
              <a:t>, los “injerta en el olivo” y así llegan a ser “</a:t>
            </a:r>
            <a:r>
              <a:rPr lang="es-CO" dirty="0" smtClean="0">
                <a:solidFill>
                  <a:srgbClr val="0070C0"/>
                </a:solidFill>
              </a:rPr>
              <a:t>linaje de Abraham y herederos según la promesa</a:t>
            </a:r>
            <a:r>
              <a:rPr lang="es-CO" dirty="0" smtClean="0"/>
              <a:t>”. 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Es así como la iglesia cristiana del Nuevo Testamento la forman los Judíos y los gentiles que creyeron en Cristo Jesús, siendo ambos linaje de Abraham y herederos de las promesas que Dios le hizo a Abrahán, y es sobre estos que Dios escribe su ley </a:t>
            </a:r>
            <a:r>
              <a:rPr lang="es-CO" dirty="0" smtClean="0">
                <a:solidFill>
                  <a:srgbClr val="FF0000"/>
                </a:solidFill>
              </a:rPr>
              <a:t>(Hebreos 8:10).  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solidFill>
            <a:srgbClr val="FFC000"/>
          </a:solidFill>
        </p:spPr>
        <p:txBody>
          <a:bodyPr/>
          <a:lstStyle/>
          <a:p>
            <a:pPr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r>
              <a:rPr lang="es-CO" dirty="0" smtClean="0"/>
              <a:t>“Por lo cual, este es el pacto que haré con la casa de Israel después de aquellos días, dice el Señor: </a:t>
            </a:r>
            <a:r>
              <a:rPr lang="es-CO" u="sng" dirty="0" smtClean="0">
                <a:solidFill>
                  <a:srgbClr val="0070C0"/>
                </a:solidFill>
              </a:rPr>
              <a:t>Pondré mis leyes en la mente de ellos, y sobre su corazón las escribiré</a:t>
            </a:r>
            <a:r>
              <a:rPr lang="es-CO" dirty="0" smtClean="0"/>
              <a:t>; Y seré a ellos por Dios, Y ellos me serán a mí por pueblo”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4400" dirty="0" smtClean="0">
                <a:latin typeface="Algerian" pitchFamily="82" charset="0"/>
              </a:rPr>
              <a:t>En el Israel literal </a:t>
            </a:r>
            <a:r>
              <a:rPr lang="es-CO" sz="4800" b="1" dirty="0" smtClean="0">
                <a:solidFill>
                  <a:srgbClr val="FF0000"/>
                </a:solidFill>
                <a:latin typeface="Algerian" pitchFamily="82" charset="0"/>
              </a:rPr>
              <a:t>¿Cuál era la condición impuesta por Dios para que un extranjero fuera aceptado en el pueblo de Dios?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                           </a:t>
            </a:r>
            <a:endParaRPr lang="es-CO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686800" cy="688538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</a:t>
            </a:r>
            <a:r>
              <a:rPr lang="es-CO" sz="3300" b="1" dirty="0" smtClean="0">
                <a:solidFill>
                  <a:srgbClr val="FF0000"/>
                </a:solidFill>
              </a:rPr>
              <a:t>Isaías 56:2-8.</a:t>
            </a:r>
          </a:p>
          <a:p>
            <a:pPr>
              <a:buNone/>
            </a:pPr>
            <a:r>
              <a:rPr lang="es-CO" sz="3300" b="1" dirty="0" smtClean="0"/>
              <a:t>   </a:t>
            </a:r>
            <a:r>
              <a:rPr lang="es-CO" dirty="0" smtClean="0"/>
              <a:t>  </a:t>
            </a:r>
            <a:r>
              <a:rPr lang="es-CO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 Bienaventurado el </a:t>
            </a:r>
            <a:r>
              <a:rPr lang="es-CO" dirty="0" smtClean="0">
                <a:solidFill>
                  <a:srgbClr val="0070C0"/>
                </a:solidFill>
              </a:rPr>
              <a:t>hombre</a:t>
            </a:r>
            <a:r>
              <a:rPr lang="es-CO" dirty="0" smtClean="0"/>
              <a:t> que esto hiciere, y el hijo del hombre que esto abrazare: que </a:t>
            </a:r>
            <a:r>
              <a:rPr lang="es-CO" dirty="0" smtClean="0">
                <a:solidFill>
                  <a:srgbClr val="0070C0"/>
                </a:solidFill>
              </a:rPr>
              <a:t>guarda el sábado de profanarlo</a:t>
            </a:r>
            <a:r>
              <a:rPr lang="es-CO" dirty="0" smtClean="0"/>
              <a:t>, y que guarda su mano de hacer todo mal.</a:t>
            </a:r>
          </a:p>
          <a:p>
            <a:pPr>
              <a:buNone/>
            </a:pPr>
            <a:r>
              <a:rPr lang="es-CO" dirty="0" smtClean="0"/>
              <a:t> 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3</a:t>
            </a:r>
            <a:r>
              <a:rPr lang="es-CO" dirty="0" smtClean="0"/>
              <a:t> Y el hijo del </a:t>
            </a:r>
            <a:r>
              <a:rPr lang="es-CO" dirty="0" smtClean="0">
                <a:solidFill>
                  <a:srgbClr val="0070C0"/>
                </a:solidFill>
              </a:rPr>
              <a:t>extranjero</a:t>
            </a:r>
            <a:r>
              <a:rPr lang="es-CO" dirty="0" smtClean="0"/>
              <a:t>, </a:t>
            </a:r>
            <a:r>
              <a:rPr lang="es-CO" u="sng" dirty="0" smtClean="0">
                <a:solidFill>
                  <a:srgbClr val="0070C0"/>
                </a:solidFill>
              </a:rPr>
              <a:t>allegado á Jehová</a:t>
            </a:r>
            <a:r>
              <a:rPr lang="es-CO" dirty="0" smtClean="0"/>
              <a:t>, no hable diciendo: Apartarme totalmente Jehová de su pueblo. Ni diga el eunuco: He aquí yo soy árbol seco.</a:t>
            </a:r>
          </a:p>
          <a:p>
            <a:pPr>
              <a:buNone/>
            </a:pPr>
            <a:r>
              <a:rPr lang="es-CO" dirty="0" smtClean="0"/>
              <a:t> 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4</a:t>
            </a:r>
            <a:r>
              <a:rPr lang="es-CO" dirty="0" smtClean="0"/>
              <a:t> Porque así dijo Jehová á los eunucos que </a:t>
            </a:r>
            <a:r>
              <a:rPr lang="es-CO" u="sng" dirty="0" smtClean="0">
                <a:solidFill>
                  <a:srgbClr val="0070C0"/>
                </a:solidFill>
              </a:rPr>
              <a:t>guardaren mis sábados</a:t>
            </a:r>
            <a:r>
              <a:rPr lang="es-CO" dirty="0" smtClean="0"/>
              <a:t>, y </a:t>
            </a:r>
            <a:r>
              <a:rPr lang="es-CO" dirty="0" smtClean="0">
                <a:solidFill>
                  <a:srgbClr val="0070C0"/>
                </a:solidFill>
              </a:rPr>
              <a:t>escogieren lo que yo quiero, y abrazaren mi pacto</a:t>
            </a:r>
            <a:r>
              <a:rPr lang="es-CO" dirty="0" smtClean="0"/>
              <a:t>:</a:t>
            </a:r>
          </a:p>
          <a:p>
            <a:pPr>
              <a:buNone/>
            </a:pPr>
            <a:r>
              <a:rPr lang="es-CO" dirty="0" smtClean="0"/>
              <a:t>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 5</a:t>
            </a:r>
            <a:r>
              <a:rPr lang="es-CO" dirty="0" smtClean="0"/>
              <a:t> Yo les daré lugar en mi casa y dentro de mis muros, y nombre mejor que el de hijos é hijas; nombre perpetuo les daré que nunca perecerá. (Note que esta promesa apunta hacia la vida eterna).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8686800" cy="659735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6</a:t>
            </a:r>
            <a:r>
              <a:rPr lang="es-CO" dirty="0" smtClean="0"/>
              <a:t> Y á los </a:t>
            </a:r>
            <a:r>
              <a:rPr lang="es-CO" dirty="0" smtClean="0">
                <a:solidFill>
                  <a:srgbClr val="0070C0"/>
                </a:solidFill>
              </a:rPr>
              <a:t>hijos de los extranjeros que se allegaren á Jehová para ministrarle</a:t>
            </a:r>
            <a:r>
              <a:rPr lang="es-CO" dirty="0" smtClean="0"/>
              <a:t>, y que amaren el nombre de Jehová para ser sus siervos: á </a:t>
            </a:r>
            <a:r>
              <a:rPr lang="es-CO" u="sng" dirty="0" smtClean="0">
                <a:solidFill>
                  <a:srgbClr val="0070C0"/>
                </a:solidFill>
              </a:rPr>
              <a:t>todos los que guardaren el sábado de profanarlo</a:t>
            </a:r>
            <a:r>
              <a:rPr lang="es-CO" dirty="0" smtClean="0"/>
              <a:t>, y abrazaren mi pacto,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7</a:t>
            </a:r>
            <a:r>
              <a:rPr lang="es-CO" dirty="0" smtClean="0"/>
              <a:t> Yo los llevaré al monte de mi santidad, y los recrearé en mi casa de oración; sus holocaustos y sus sacrificios serán aceptos sobre mi altar; porque mi casa, casa de oración será llamada de todos los pueblos.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</a:t>
            </a:r>
          </a:p>
          <a:p>
            <a:pPr>
              <a:buNone/>
            </a:pPr>
            <a:r>
              <a:rPr lang="es-CO" dirty="0" smtClean="0">
                <a:solidFill>
                  <a:srgbClr val="FF0000"/>
                </a:solidFill>
              </a:rPr>
              <a:t>    8</a:t>
            </a:r>
            <a:r>
              <a:rPr lang="es-CO" dirty="0" smtClean="0"/>
              <a:t> Dice el Señor Jehová, el que junta los echados de Israel: Aun juntaré sobre él sus congregados</a:t>
            </a:r>
          </a:p>
          <a:p>
            <a:pPr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3.sphotos.ak.fbcdn.net/hphotos-ak-snc6/231153_204172192953219_106546649382441_479842_7613639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568952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dirty="0" smtClean="0"/>
              <a:t>     Luego de todas estas exigencias y promesas Dios agrega en </a:t>
            </a:r>
            <a:r>
              <a:rPr lang="es-CO" b="1" dirty="0" smtClean="0">
                <a:solidFill>
                  <a:srgbClr val="FF0000"/>
                </a:solidFill>
              </a:rPr>
              <a:t>Isaías 58:13-14.</a:t>
            </a:r>
          </a:p>
          <a:p>
            <a:pPr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  </a:t>
            </a:r>
          </a:p>
          <a:p>
            <a:pPr>
              <a:buNone/>
            </a:pPr>
            <a:r>
              <a:rPr lang="es-CO" dirty="0" smtClean="0"/>
              <a:t>     </a:t>
            </a:r>
            <a:r>
              <a:rPr lang="es-CO" dirty="0" smtClean="0">
                <a:solidFill>
                  <a:srgbClr val="FF0000"/>
                </a:solidFill>
              </a:rPr>
              <a:t>13</a:t>
            </a:r>
            <a:r>
              <a:rPr lang="es-CO" dirty="0" smtClean="0"/>
              <a:t> “</a:t>
            </a:r>
            <a:r>
              <a:rPr lang="es-CO" b="1" u="sng" dirty="0" smtClean="0">
                <a:solidFill>
                  <a:srgbClr val="0070C0"/>
                </a:solidFill>
              </a:rPr>
              <a:t>Si </a:t>
            </a:r>
            <a:r>
              <a:rPr lang="es-CO" dirty="0" smtClean="0"/>
              <a:t>retrajeres del sábado tu pie, de hacer tu voluntad en mi día santo, y al sábado llamares delicias, santo, glorioso de Jehová; y lo venerares, no haciendo tus caminos, ni buscando tu voluntad, ni hablando tus palabras:</a:t>
            </a:r>
          </a:p>
          <a:p>
            <a:endParaRPr lang="es-CO" dirty="0" smtClean="0"/>
          </a:p>
          <a:p>
            <a:pPr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14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Entonces</a:t>
            </a:r>
            <a:r>
              <a:rPr lang="es-CO" dirty="0" smtClean="0"/>
              <a:t> te deleitarás en Jehová; y yo te haré subir sobre las alturas de la tierra, y te daré á comer la heredad de Jacob tu padre: porque la boca de Jehová lo ha hablado.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3200" dirty="0" smtClean="0">
                <a:latin typeface="Algerian" pitchFamily="82" charset="0"/>
              </a:rPr>
              <a:t>¿Cuál es el secreto para el triunfo del Isabel espiritual de hoy</a:t>
            </a:r>
            <a:endParaRPr lang="es-CO" sz="32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CO" dirty="0" smtClean="0"/>
              <a:t>   </a:t>
            </a:r>
            <a:r>
              <a:rPr lang="es-CO" sz="3300" b="1" dirty="0" smtClean="0">
                <a:solidFill>
                  <a:srgbClr val="FF0000"/>
                </a:solidFill>
              </a:rPr>
              <a:t> Juan 15:4-7.</a:t>
            </a:r>
          </a:p>
          <a:p>
            <a:pPr>
              <a:buNone/>
            </a:pPr>
            <a:r>
              <a:rPr lang="es-CO" baseline="30000" dirty="0" smtClean="0"/>
              <a:t>      4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Permaneced en mí</a:t>
            </a:r>
            <a:r>
              <a:rPr lang="es-CO" dirty="0" smtClean="0"/>
              <a:t>, y yo en vosotros. Como el pámpano no puede llevar fruto por sí mismo, si no permanece en la vid, así tampoco vosotros, si no permanecéis en mí. </a:t>
            </a:r>
          </a:p>
          <a:p>
            <a:pPr>
              <a:buNone/>
            </a:pPr>
            <a:r>
              <a:rPr lang="es-CO" dirty="0" smtClean="0"/>
              <a:t>    </a:t>
            </a:r>
            <a:r>
              <a:rPr lang="es-CO" baseline="30000" dirty="0" smtClean="0"/>
              <a:t>5</a:t>
            </a:r>
            <a:r>
              <a:rPr lang="es-CO" dirty="0" smtClean="0"/>
              <a:t> Yo soy la vid, vosotros los pámpanos; el que permanece en mí, y yo en él, éste lleva mucho fruto; porque separados de mí nada podéis hacer. </a:t>
            </a:r>
          </a:p>
          <a:p>
            <a:pPr>
              <a:buNone/>
            </a:pPr>
            <a:r>
              <a:rPr lang="es-CO" dirty="0" smtClean="0"/>
              <a:t>    </a:t>
            </a:r>
            <a:r>
              <a:rPr lang="es-CO" baseline="30000" dirty="0" smtClean="0"/>
              <a:t>6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El que en mí no permanece</a:t>
            </a:r>
            <a:r>
              <a:rPr lang="es-CO" dirty="0" smtClean="0"/>
              <a:t>, será echado fuera como pámpano, y se secará; y los recogen, y los echan en el fuego, y arden. </a:t>
            </a:r>
          </a:p>
          <a:p>
            <a:pPr>
              <a:buNone/>
            </a:pPr>
            <a:r>
              <a:rPr lang="es-CO" dirty="0" smtClean="0"/>
              <a:t>    </a:t>
            </a:r>
            <a:r>
              <a:rPr lang="es-CO" baseline="30000" dirty="0" smtClean="0"/>
              <a:t>7</a:t>
            </a: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0070C0"/>
                </a:solidFill>
              </a:rPr>
              <a:t>Si permanecéis en mí, y mis palabras permanecen en vosotros, pedid todo lo que queréis, y os será hecho.</a:t>
            </a:r>
            <a:r>
              <a:rPr lang="es-CO" dirty="0" smtClean="0"/>
              <a:t> Note, si no permanecemos en Cristo, Él Padre nos cortará, como hizo con las ramas del Israel literal. </a:t>
            </a:r>
          </a:p>
          <a:p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a2.sphotos.ak.fbcdn.net/hphotos-ak-snc6/230839_203560069681098_106546649382441_476103_168891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>
                <a:latin typeface="Algerian" pitchFamily="82" charset="0"/>
              </a:rPr>
              <a:t>Para reflexionar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  ¿Qué era lo que esperaba el “descendiente” que estuviera haciendo el Israel literal cuando viniera su Salvador?</a:t>
            </a:r>
          </a:p>
          <a:p>
            <a:pPr algn="ctr"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marL="742950" indent="-74295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1.</a:t>
            </a:r>
            <a:r>
              <a:rPr lang="es-CO" sz="3600" b="1" dirty="0" smtClean="0">
                <a:solidFill>
                  <a:srgbClr val="002060"/>
                </a:solidFill>
              </a:rPr>
              <a:t> Conservaran la “señal” que los identificaba como el pueblo de Dios.</a:t>
            </a:r>
          </a:p>
          <a:p>
            <a:pPr marL="742950" indent="-74295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2.</a:t>
            </a:r>
            <a:r>
              <a:rPr lang="es-CO" sz="3600" b="1" dirty="0" smtClean="0">
                <a:solidFill>
                  <a:srgbClr val="002060"/>
                </a:solidFill>
              </a:rPr>
              <a:t> Que estuvieran esperando ansiosamente a su Salvador, pero</a:t>
            </a:r>
            <a:r>
              <a:rPr lang="es-CO" sz="3600" b="1" dirty="0" smtClean="0">
                <a:solidFill>
                  <a:srgbClr val="FF0000"/>
                </a:solidFill>
              </a:rPr>
              <a:t> ¿Qué pasó?</a:t>
            </a:r>
            <a:endParaRPr lang="es-CO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76672"/>
            <a:ext cx="8686800" cy="638132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Y </a:t>
            </a:r>
            <a:r>
              <a:rPr lang="es-CO" sz="3500" b="1" dirty="0" smtClean="0">
                <a:solidFill>
                  <a:srgbClr val="FF0000"/>
                </a:solidFill>
              </a:rPr>
              <a:t>¿Qué espera Jesús que esté haciendo el Israel espiritual cuan regrese por segunda vez?</a:t>
            </a:r>
          </a:p>
          <a:p>
            <a:pPr algn="ctr"/>
            <a:endParaRPr lang="es-CO" dirty="0" smtClean="0"/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b="1" dirty="0" smtClean="0">
                <a:solidFill>
                  <a:srgbClr val="0070C0"/>
                </a:solidFill>
              </a:rPr>
              <a:t>“Bienaventurado </a:t>
            </a:r>
            <a:r>
              <a:rPr lang="es-CO" b="1" dirty="0" smtClean="0">
                <a:solidFill>
                  <a:srgbClr val="0070C0"/>
                </a:solidFill>
              </a:rPr>
              <a:t>aquel siervo al cual, cuando su señor venga, le halle haciendo </a:t>
            </a:r>
            <a:r>
              <a:rPr lang="es-CO" b="1" dirty="0" smtClean="0">
                <a:solidFill>
                  <a:srgbClr val="0070C0"/>
                </a:solidFill>
              </a:rPr>
              <a:t>así”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Luc.12:43.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Que haya conservado la “señal” que lo identifica como miembro del Israel espiritual de </a:t>
            </a:r>
            <a:r>
              <a:rPr lang="es-CO" dirty="0" smtClean="0"/>
              <a:t>los cuales Dios dijo: </a:t>
            </a:r>
            <a:r>
              <a:rPr lang="es-CO" dirty="0" smtClean="0"/>
              <a:t>“</a:t>
            </a:r>
            <a:r>
              <a:rPr lang="es-CO" b="1" dirty="0" smtClean="0"/>
              <a:t>Pondré </a:t>
            </a:r>
            <a:r>
              <a:rPr lang="es-CO" b="1" dirty="0" smtClean="0"/>
              <a:t>mis leyes en la mente de ellos, </a:t>
            </a:r>
            <a:r>
              <a:rPr lang="es-CO" b="1" dirty="0" smtClean="0"/>
              <a:t>Y </a:t>
            </a:r>
            <a:r>
              <a:rPr lang="es-CO" b="1" dirty="0" smtClean="0"/>
              <a:t>sobre su corazón las escribiré; </a:t>
            </a:r>
            <a:r>
              <a:rPr lang="es-CO" b="1" dirty="0" smtClean="0"/>
              <a:t>Y </a:t>
            </a:r>
            <a:r>
              <a:rPr lang="es-CO" b="1" dirty="0" smtClean="0"/>
              <a:t>seré a ellos por Dios, </a:t>
            </a:r>
            <a:r>
              <a:rPr lang="es-CO" b="1" dirty="0" smtClean="0"/>
              <a:t>Y </a:t>
            </a:r>
            <a:r>
              <a:rPr lang="es-CO" b="1" dirty="0" smtClean="0"/>
              <a:t>ellos me serán a mí por </a:t>
            </a:r>
            <a:r>
              <a:rPr lang="es-CO" b="1" dirty="0" smtClean="0"/>
              <a:t>pueblo</a:t>
            </a:r>
            <a:r>
              <a:rPr lang="es-CO" dirty="0" smtClean="0"/>
              <a:t>”, por tanto,  estará preparado para recibir a Jesús cuando venga en la nubes del cielo. </a:t>
            </a:r>
            <a:endParaRPr lang="es-CO" dirty="0" smtClean="0"/>
          </a:p>
          <a:p>
            <a:pPr algn="ctr"/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4644008" cy="5445224"/>
          </a:xfrm>
          <a:solidFill>
            <a:schemeClr val="bg2"/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Billones de “casas” aparentemente espirituales se derrumbarán cuando esta tierra sea conmocionada en la segunda venida de Cristo, porqué no quisieron seguir por “las sendas antiguas”.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  Muy tarde se darán cuenta que no estaban “injertados” en el “olivo”.</a:t>
            </a:r>
          </a:p>
          <a:p>
            <a:pPr>
              <a:buNone/>
            </a:pPr>
            <a:r>
              <a:rPr lang="es-CO" dirty="0" smtClean="0"/>
              <a:t>       </a:t>
            </a:r>
            <a:r>
              <a:rPr lang="es-CO" sz="3300" dirty="0" smtClean="0">
                <a:solidFill>
                  <a:srgbClr val="FF0000"/>
                </a:solidFill>
              </a:rPr>
              <a:t>¿Cómo se darán cuenta? </a:t>
            </a:r>
          </a:p>
          <a:p>
            <a:pPr algn="ctr">
              <a:buNone/>
            </a:pPr>
            <a:r>
              <a:rPr lang="es-CO" dirty="0" smtClean="0"/>
              <a:t>     </a:t>
            </a:r>
            <a:endParaRPr lang="es-CO" dirty="0"/>
          </a:p>
        </p:txBody>
      </p:sp>
      <p:pic>
        <p:nvPicPr>
          <p:cNvPr id="4" name="Picture 2" descr="http://a6.sphotos.ak.fbcdn.net/hphotos-ak-snc6/230688_201204586583313_106546649382441_464254_74826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499992" cy="54452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5661248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CO" sz="2400" b="1" dirty="0" smtClean="0"/>
              <a:t>Porque no obedecieron todos los Mandamientos que Dios escribió en el corazón y en la mente de Israel, los cuales eran para toda la humanidad.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75656" y="478655"/>
            <a:ext cx="60486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ESCRIBENOS TUS COMENTARIOS AL COREO ELECTRONICO</a:t>
            </a:r>
            <a:endParaRPr kumimoji="0" 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Dirección: todo.esjesus@hotmail.com</a:t>
            </a:r>
            <a:endParaRPr kumimoji="0" 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3385</TotalTime>
  <Words>5673</Words>
  <Application>Microsoft Office PowerPoint</Application>
  <PresentationFormat>Presentación en pantalla (4:3)</PresentationFormat>
  <Paragraphs>385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80</vt:i4>
      </vt:variant>
    </vt:vector>
  </HeadingPairs>
  <TitlesOfParts>
    <vt:vector size="81" baseType="lpstr">
      <vt:lpstr>Tema de Office</vt:lpstr>
      <vt:lpstr>¿Cuál es el Israel de Hoy?</vt:lpstr>
      <vt:lpstr>Diapositiva 2</vt:lpstr>
      <vt:lpstr>Diapositiva 3</vt:lpstr>
      <vt:lpstr>Diapositiva 4</vt:lpstr>
      <vt:lpstr>Diapositiva 5</vt:lpstr>
      <vt:lpstr>Diapositiva 6</vt:lpstr>
      <vt:lpstr>Diapositiva 7</vt:lpstr>
      <vt:lpstr>¿Qué encontramos en las “sendas antiguas?</vt:lpstr>
      <vt:lpstr>Diapositiva 9</vt:lpstr>
      <vt:lpstr>Diapositiva 10</vt:lpstr>
      <vt:lpstr>Diapositiva 11</vt:lpstr>
      <vt:lpstr>Diapositiva 12</vt:lpstr>
      <vt:lpstr>Diapositiva 13</vt:lpstr>
      <vt:lpstr>¿Quiénes participaron de la adoración a Dios en ese primer sábado?</vt:lpstr>
      <vt:lpstr>Diapositiva 15</vt:lpstr>
      <vt:lpstr> Patriarcas después del diluvio </vt:lpstr>
      <vt:lpstr>¿Para quién fue hecho el sábado?</vt:lpstr>
      <vt:lpstr>Diapositiva 18</vt:lpstr>
      <vt:lpstr>Diapositiva 19</vt:lpstr>
      <vt:lpstr>Diapositiva 20</vt:lpstr>
      <vt:lpstr> </vt:lpstr>
      <vt:lpstr>Diapositiva 22</vt:lpstr>
      <vt:lpstr>Diapositiva 23</vt:lpstr>
      <vt:lpstr>Diapositiva 24</vt:lpstr>
      <vt:lpstr>Diapositiva 25</vt:lpstr>
      <vt:lpstr>Diapositiva 26</vt:lpstr>
      <vt:lpstr>Según Dios ¿Qué dos propósitos cumple el sábado?</vt:lpstr>
      <vt:lpstr>Diapositiva 28</vt:lpstr>
      <vt:lpstr>¿Porqué muchos no quieren aceptar el sábado como día de reposo?</vt:lpstr>
      <vt:lpstr>¿2600 años después Qué hizo Dios con el sábado?</vt:lpstr>
      <vt:lpstr>Diapositiva 31</vt:lpstr>
      <vt:lpstr>¿Cuándo su salvador vino qué pasó?</vt:lpstr>
      <vt:lpstr>Diapositiva 33</vt:lpstr>
      <vt:lpstr>Diapositiva 34</vt:lpstr>
      <vt:lpstr>Diapositiva 35</vt:lpstr>
      <vt:lpstr>Diapositiva 36</vt:lpstr>
      <vt:lpstr>¿Cuántas veces Israel había decidido separarse de Dios?</vt:lpstr>
      <vt:lpstr>Diapositiva 38</vt:lpstr>
      <vt:lpstr>Diapositiva 39</vt:lpstr>
      <vt:lpstr>Diapositiva 40</vt:lpstr>
      <vt:lpstr>¿Cuándo el pueblo de Israel como nación no quiere escuchar la vos de Dios, qué hace Dios?</vt:lpstr>
      <vt:lpstr>Diapositiva 42</vt:lpstr>
      <vt:lpstr>Diapositiva 43</vt:lpstr>
      <vt:lpstr>¿Qué dice el apóstol Pablo sobre la fidelidad de Dios?</vt:lpstr>
      <vt:lpstr>Diapositiva 45</vt:lpstr>
      <vt:lpstr>Diapositiva 46</vt:lpstr>
      <vt:lpstr>       ¿En quienes se cumplió la promesa del nuevo pacto? </vt:lpstr>
      <vt:lpstr>¿De qué manera confirma Jesús su deseo de perseverar en la salvación de Israel?</vt:lpstr>
      <vt:lpstr>¿Por qué motivo tenían que ir “antes” a los Israelitas?</vt:lpstr>
      <vt:lpstr>¿Qué sucedió en la última semana dedicada a los Israelitas?</vt:lpstr>
      <vt:lpstr>Diapositiva 51</vt:lpstr>
      <vt:lpstr>Diapositiva 52</vt:lpstr>
      <vt:lpstr>Diapositiva 53</vt:lpstr>
      <vt:lpstr>Diapositiva 54</vt:lpstr>
      <vt:lpstr>¿A qué condujo la muerte de Esteban?</vt:lpstr>
      <vt:lpstr>Diapositiva 56</vt:lpstr>
      <vt:lpstr> Los dos olivos. </vt:lpstr>
      <vt:lpstr>Diapositiva 58</vt:lpstr>
      <vt:lpstr>Diapositiva 59</vt:lpstr>
      <vt:lpstr>Diapositiva 60</vt:lpstr>
      <vt:lpstr>Diapositiva 61</vt:lpstr>
      <vt:lpstr>Diapositiva 62</vt:lpstr>
      <vt:lpstr>¿Quién es el Israel de Dios hoy?</vt:lpstr>
      <vt:lpstr>¿Qué paralelo hay entre esta parábola y la del banquete de bodas?</vt:lpstr>
      <vt:lpstr>Diapositiva 65</vt:lpstr>
      <vt:lpstr>Diapositiva 66</vt:lpstr>
      <vt:lpstr>¿Qué tienen que hacer las “ramas gentiles” para ser “injertadas en el Olivo”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¿Cuál es el secreto para el triunfo del Isabel espiritual de hoy</vt:lpstr>
      <vt:lpstr>Diapositiva 76</vt:lpstr>
      <vt:lpstr>Para reflexionar</vt:lpstr>
      <vt:lpstr>Diapositiva 78</vt:lpstr>
      <vt:lpstr>Diapositiva 79</vt:lpstr>
      <vt:lpstr>Diapositiva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¿Cuál es el Israel de Hoy?</dc:title>
  <dc:creator>FAMILIA FIERRO CH</dc:creator>
  <cp:lastModifiedBy>FAMILIA FIERRO CH</cp:lastModifiedBy>
  <cp:revision>231</cp:revision>
  <dcterms:created xsi:type="dcterms:W3CDTF">2011-07-06T03:11:12Z</dcterms:created>
  <dcterms:modified xsi:type="dcterms:W3CDTF">2011-07-15T14:05:28Z</dcterms:modified>
</cp:coreProperties>
</file>